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601200" cy="12801600" type="A3"/>
  <p:notesSz cx="6805613" cy="9939338"/>
  <p:defaultTextStyle>
    <a:defPPr>
      <a:defRPr lang="ja-JP"/>
    </a:defPPr>
    <a:lvl1pPr algn="l" defTabSz="1279525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639763" indent="-182563" algn="l" defTabSz="1279525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279525" indent="-365125" algn="l" defTabSz="1279525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919288" indent="-547688" algn="l" defTabSz="1279525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559050" indent="-730250" algn="l" defTabSz="1279525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82" autoAdjust="0"/>
    <p:restoredTop sz="94660"/>
  </p:normalViewPr>
  <p:slideViewPr>
    <p:cSldViewPr>
      <p:cViewPr>
        <p:scale>
          <a:sx n="66" d="100"/>
          <a:sy n="66" d="100"/>
        </p:scale>
        <p:origin x="1092" y="1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575" cy="498475"/>
          </a:xfrm>
          <a:prstGeom prst="rect">
            <a:avLst/>
          </a:prstGeom>
        </p:spPr>
        <p:txBody>
          <a:bodyPr vert="horz" lIns="91389" tIns="45696" rIns="91389" bIns="4569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4" y="3"/>
            <a:ext cx="2949575" cy="498475"/>
          </a:xfrm>
          <a:prstGeom prst="rect">
            <a:avLst/>
          </a:prstGeom>
        </p:spPr>
        <p:txBody>
          <a:bodyPr vert="horz" lIns="91389" tIns="45696" rIns="91389" bIns="45696" rtlCol="0"/>
          <a:lstStyle>
            <a:lvl1pPr algn="r">
              <a:defRPr sz="1200"/>
            </a:lvl1pPr>
          </a:lstStyle>
          <a:p>
            <a:fld id="{E6E08850-BAB5-44D6-84B2-2BA227C780FC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3"/>
            <a:ext cx="2949575" cy="498475"/>
          </a:xfrm>
          <a:prstGeom prst="rect">
            <a:avLst/>
          </a:prstGeom>
        </p:spPr>
        <p:txBody>
          <a:bodyPr vert="horz" lIns="91389" tIns="45696" rIns="91389" bIns="4569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4" y="9440863"/>
            <a:ext cx="2949575" cy="498475"/>
          </a:xfrm>
          <a:prstGeom prst="rect">
            <a:avLst/>
          </a:prstGeom>
        </p:spPr>
        <p:txBody>
          <a:bodyPr vert="horz" lIns="91389" tIns="45696" rIns="91389" bIns="45696" rtlCol="0" anchor="b"/>
          <a:lstStyle>
            <a:lvl1pPr algn="r">
              <a:defRPr sz="1200"/>
            </a:lvl1pPr>
          </a:lstStyle>
          <a:p>
            <a:fld id="{F09E44B8-5CD3-4E05-B5B8-10EB212CA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405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3" y="0"/>
            <a:ext cx="2949575" cy="496888"/>
          </a:xfrm>
          <a:prstGeom prst="rect">
            <a:avLst/>
          </a:prstGeom>
        </p:spPr>
        <p:txBody>
          <a:bodyPr vert="horz" lIns="91343" tIns="45671" rIns="91343" bIns="45671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63" y="0"/>
            <a:ext cx="2949575" cy="496888"/>
          </a:xfrm>
          <a:prstGeom prst="rect">
            <a:avLst/>
          </a:prstGeom>
        </p:spPr>
        <p:txBody>
          <a:bodyPr vert="horz" lIns="91343" tIns="45671" rIns="91343" bIns="45671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FF11D97-7AD6-42FE-805D-BB00612DAA2C}" type="datetimeFigureOut">
              <a:rPr lang="ja-JP" altLang="en-US"/>
              <a:pPr>
                <a:defRPr/>
              </a:pPr>
              <a:t>2015/9/24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3" tIns="45671" rIns="91343" bIns="45671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2625" y="4721225"/>
            <a:ext cx="5443538" cy="4471988"/>
          </a:xfrm>
          <a:prstGeom prst="rect">
            <a:avLst/>
          </a:prstGeom>
        </p:spPr>
        <p:txBody>
          <a:bodyPr vert="horz" lIns="91343" tIns="45671" rIns="91343" bIns="45671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3" y="9440864"/>
            <a:ext cx="2949575" cy="496887"/>
          </a:xfrm>
          <a:prstGeom prst="rect">
            <a:avLst/>
          </a:prstGeom>
        </p:spPr>
        <p:txBody>
          <a:bodyPr vert="horz" lIns="91343" tIns="45671" rIns="91343" bIns="45671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63" y="9440864"/>
            <a:ext cx="2949575" cy="496887"/>
          </a:xfrm>
          <a:prstGeom prst="rect">
            <a:avLst/>
          </a:prstGeom>
        </p:spPr>
        <p:txBody>
          <a:bodyPr vert="horz" wrap="square" lIns="91343" tIns="45671" rIns="91343" bIns="456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4AF693-4801-4CCD-8835-9066231E69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70402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4AF693-4801-4CCD-8835-9066231E69A9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2875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4AF693-4801-4CCD-8835-9066231E69A9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476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3976799"/>
            <a:ext cx="8161020" cy="274404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4A8D-C71A-4A44-A15D-F642398F7CAB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0444-B7AF-4776-8987-74E58498EA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736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30C29-5C64-4B15-904E-25B04846F3FE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FE16-55B6-4979-BFEA-F2BFDA7FBF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835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9248" y="957160"/>
            <a:ext cx="2268616" cy="2038773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3399" y="957160"/>
            <a:ext cx="6645831" cy="2038773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409E6-696F-4D87-BB3E-F172143578FA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94F13-5625-488A-AA3F-05653D9A84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489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FD47-068C-4B42-82EF-07290B2C28D6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FE2A1-6826-45E4-A024-A38D3E0BAF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619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4746-E78A-4EF9-93D8-86B52B2FD922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5B72-D537-4C89-B2E1-0CA6EF5C95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730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DFC0C-38E1-42B4-8EC9-CD3C3634F7D7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D0439-43CA-409C-9650-A6FC2F1DE9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07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0064" y="2865549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4" y="4059765"/>
            <a:ext cx="4242197" cy="73757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77277" y="2865549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77277" y="4059765"/>
            <a:ext cx="4243864" cy="73757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9A66-3292-462C-ACAE-22C15FCC4522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5A8DD-C1BA-46C2-9BF2-FA72E9CEF7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916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6AEF9-BF0C-4F32-83B7-504A68F37504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F8486-5262-4D44-9382-A73C0FE995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737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A1D3-2E23-48F7-8597-CDB98306197C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4AB3F-FBD4-4196-9262-BC90C20C6BF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279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0064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53802" y="509697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0064" y="2678857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F1E8-AC13-4D15-B7EC-FBA3188FA62C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0061-A6DD-4ED3-AE8C-D91836BAC0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028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1902" y="8961126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81902" y="10019037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AD0E0-90C0-42D5-A52E-21926D4BA926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1155E-1696-448A-A984-AD60608923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263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79425" y="512763"/>
            <a:ext cx="86423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79425" y="2987675"/>
            <a:ext cx="8642350" cy="844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79425" y="11864975"/>
            <a:ext cx="22415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90B6217-7421-404C-BA3B-85C9170DB8C3}" type="datetime1">
              <a:rPr lang="ja-JP" altLang="en-US" smtClean="0"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279775" y="11864975"/>
            <a:ext cx="3041650" cy="68103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80225" y="11864975"/>
            <a:ext cx="2241550" cy="681038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4B10C0-C906-468A-B71E-44E8982AE2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79525" rtl="0" eaLnBrk="1" fontAlgn="base" hangingPunct="1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eaLnBrk="1" fontAlgn="base" hangingPunct="1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4" name="タイトル 1"/>
          <p:cNvSpPr>
            <a:spLocks noGrp="1"/>
          </p:cNvSpPr>
          <p:nvPr>
            <p:ph type="ctrTitle"/>
          </p:nvPr>
        </p:nvSpPr>
        <p:spPr>
          <a:xfrm>
            <a:off x="696912" y="1585582"/>
            <a:ext cx="8712200" cy="3663062"/>
          </a:xfrm>
        </p:spPr>
        <p:txBody>
          <a:bodyPr/>
          <a:lstStyle/>
          <a:p>
            <a:pPr algn="l">
              <a:spcBef>
                <a:spcPts val="600"/>
              </a:spcBef>
            </a:pP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sz="2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</a:t>
            </a:r>
            <a:r>
              <a:rPr lang="en-US" altLang="ja-JP" sz="2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2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起ち上がろう　ふるさと田老復興大運動会</a:t>
            </a:r>
            <a:r>
              <a:rPr lang="en-US" altLang="ja-JP" sz="2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ねらい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生涯スポーツの推進と健康増進、</a:t>
            </a:r>
            <a:r>
              <a:rPr lang="ja-JP" altLang="en-US" sz="14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地区民相互の親睦と交流、地域連帯感の高揚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をはか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と　き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平成２７年１０月１１日（日）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ところ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田老第一中学校校庭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ＤＦＰ平成ゴシック体W5" panose="02010601000101010101" pitchFamily="1" charset="-128"/>
              </a:rPr>
              <a:t>（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ＤＦＰ平成ゴシック体W5" panose="02010601000101010101" pitchFamily="1" charset="-128"/>
              </a:rPr>
              <a:t>雨天のときは、グリーンピア三陸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ＤＦＰ平成ゴシック体W5" panose="02010601000101010101" pitchFamily="1" charset="-128"/>
              </a:rPr>
              <a:t>みやこ多目的アリーナで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ＤＦＰ平成ゴシック体W5" panose="02010601000101010101" pitchFamily="1" charset="-128"/>
              </a:rPr>
              <a:t>内容を一部変更して実施） </a:t>
            </a:r>
            <a:r>
              <a:rPr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　催：田老地区体育大会実行委員会 　共　催：宮古市、宮古市教育委員会</a:t>
            </a:r>
            <a:r>
              <a:rPr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主　管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宮古市田老総合事務所　　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　 後　援：田老地域協議会、田老地区自治会連合会、田老スポーツ振興会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田老町漁業協同組合、宮古商工会議所、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一財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宮古市体育協会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招　待：岩手県八幡平市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姉妹都市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支援団体：青森県黒石市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姉妹都市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黒石市ボランティア協議会</a:t>
            </a:r>
            <a: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 岩手県地域婦人団体協議会</a:t>
            </a:r>
            <a:r>
              <a:rPr lang="en-US" altLang="ja-JP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本事業の経費は、宮古市地域創造基金の補助金及び田老スポーツ振興会の助成金に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より賄われています。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31502" y="846917"/>
            <a:ext cx="7936532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200" b="1" spc="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第６９回田</a:t>
            </a:r>
            <a:r>
              <a:rPr lang="ja-JP" altLang="en-US" sz="4200" b="1" spc="60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老地区体育</a:t>
            </a:r>
            <a:r>
              <a:rPr lang="ja-JP" altLang="en-US" sz="4200" b="1" spc="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大会</a:t>
            </a:r>
            <a:endParaRPr lang="en-US" altLang="ja-JP" sz="4200" b="1" spc="60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88665"/>
              </p:ext>
            </p:extLst>
          </p:nvPr>
        </p:nvGraphicFramePr>
        <p:xfrm>
          <a:off x="1023529" y="8928005"/>
          <a:ext cx="4063527" cy="2743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135"/>
                <a:gridCol w="3528392"/>
              </a:tblGrid>
              <a:tr h="2828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№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07" marR="91407" marT="45678" marB="456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次　　　　　　　第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07" marR="91407" marT="45678" marB="456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26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７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９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dist"/>
                      <a:r>
                        <a:rPr kumimoji="1" lang="en-US" altLang="ja-JP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  <a:p>
                      <a:pPr algn="dist"/>
                      <a:r>
                        <a:rPr kumimoji="1" lang="en-US" altLang="ja-JP" sz="13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endParaRPr kumimoji="1" lang="ja-JP" altLang="en-US" sz="13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07" marR="91407" marT="45678" marB="456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開式通告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国旗、市旗、大会旗入場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役員・選手団入場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開会宣言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国旗、市旗、大会旗掲揚（市民歌斉唱）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炬火入場、点火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あいさつ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選手宣誓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準備体操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役員・選手団退場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閉式通告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07" marR="91407" marT="45678" marB="456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87" name="テキスト ボックス 8"/>
          <p:cNvSpPr txBox="1">
            <a:spLocks noChangeArrowheads="1"/>
          </p:cNvSpPr>
          <p:nvPr/>
        </p:nvSpPr>
        <p:spPr bwMode="auto">
          <a:xfrm>
            <a:off x="938684" y="7840960"/>
            <a:ext cx="4149948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◎開会式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（９時１５分～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９時４０分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開会式への多数のご参加をお願い</a:t>
            </a:r>
            <a:r>
              <a:rPr lang="ja-JP" altLang="en-US" sz="1400" b="1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します！</a:t>
            </a:r>
            <a:r>
              <a:rPr lang="ja-JP" altLang="en-US" sz="1300" b="1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endParaRPr lang="en-US" altLang="ja-JP" sz="1300" b="1" i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参加者は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９時００分までに田老一中校舎前の</a:t>
            </a:r>
            <a:r>
              <a:rPr lang="ja-JP" altLang="en-US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入場門付近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に集合をお願いします。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993096"/>
              </p:ext>
            </p:extLst>
          </p:nvPr>
        </p:nvGraphicFramePr>
        <p:xfrm>
          <a:off x="1023913" y="7063640"/>
          <a:ext cx="4064719" cy="77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226"/>
                <a:gridCol w="2484493"/>
              </a:tblGrid>
              <a:tr h="275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出演団体</a:t>
                      </a:r>
                      <a:endParaRPr kumimoji="1" lang="ja-JP" altLang="en-US" sz="13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5" marR="91445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演　　　目</a:t>
                      </a:r>
                      <a:endParaRPr kumimoji="1" lang="ja-JP" altLang="en-US" sz="13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5" marR="91445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89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田老保育所</a:t>
                      </a:r>
                      <a:endParaRPr kumimoji="1" lang="en-US" altLang="ja-JP" sz="13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/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田老児童館</a:t>
                      </a:r>
                      <a:endParaRPr kumimoji="1" lang="en-US" altLang="ja-JP" sz="13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5" marR="91445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曲名</a:t>
                      </a:r>
                      <a:endParaRPr kumimoji="1" lang="en-US" altLang="ja-JP" sz="12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5" marR="91445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5235103" y="7192888"/>
            <a:ext cx="3744416" cy="447814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お　知　ら　</a:t>
            </a:r>
            <a:r>
              <a:rPr lang="ja-JP" altLang="en-US" dirty="0" err="1">
                <a:latin typeface="HG丸ｺﾞｼｯｸM-PRO" pitchFamily="50" charset="-128"/>
                <a:ea typeface="HG丸ｺﾞｼｯｸM-PRO" pitchFamily="50" charset="-128"/>
              </a:rPr>
              <a:t>せ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○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競技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に参加する人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は準備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運動を十分に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行</a:t>
            </a:r>
            <a:r>
              <a:rPr lang="ja-JP" altLang="en-US" sz="1400" dirty="0" err="1" smtClean="0">
                <a:latin typeface="HG丸ｺﾞｼｯｸM-PRO" pitchFamily="50" charset="-128"/>
                <a:ea typeface="HG丸ｺﾞｼｯｸM-PRO" pitchFamily="50" charset="-128"/>
              </a:rPr>
              <a:t>っ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err="1" smtClean="0">
                <a:latin typeface="HG丸ｺﾞｼｯｸM-PRO" pitchFamily="50" charset="-128"/>
                <a:ea typeface="HG丸ｺﾞｼｯｸM-PRO" pitchFamily="50" charset="-128"/>
              </a:rPr>
              <a:t>て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から参加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してください。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大会中の事故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等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については、応急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措置とイベント保険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対応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のみを行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いますの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で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、参加者はけがを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しな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いよう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十分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注意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して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ください</a:t>
            </a:r>
            <a:r>
              <a:rPr lang="ja-JP" altLang="ja-JP" sz="1400" dirty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○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トイレは田老公民館、一中体育館を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ご利用</a:t>
            </a:r>
            <a:endParaRPr lang="en-US" altLang="ja-JP" sz="1400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ください。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　　　　　　　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　　　　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　　　　</a:t>
            </a:r>
            <a:endParaRPr lang="en-US" altLang="ja-JP" sz="1400" u="sng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○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大会終了後は会場の清掃に協力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し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ごみは</a:t>
            </a:r>
            <a:endParaRPr lang="en-US" altLang="ja-JP" sz="1400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各自持ち帰ってください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○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駐車場は田老一中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裏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と田老第一小学校校</a:t>
            </a:r>
            <a:endParaRPr lang="en-US" altLang="ja-JP" sz="1400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庭を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ご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利用ください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。また、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駐車場内の事</a:t>
            </a:r>
            <a:endParaRPr lang="en-US" altLang="ja-JP" sz="1400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故・盗難等について主催者側は責任を負い</a:t>
            </a:r>
            <a:endParaRPr lang="en-US" altLang="ja-JP" sz="1400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ません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ので、車両の自己管理を確実に行い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ますようお願いします。　　　　　　　　　　　　　</a:t>
            </a:r>
            <a:r>
              <a:rPr lang="ja-JP" altLang="en-US" sz="1400" u="sng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dist" defTabSz="1280160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○</a:t>
            </a:r>
            <a:r>
              <a:rPr lang="ja-JP" altLang="en-US" sz="1400" u="sng" dirty="0">
                <a:latin typeface="HG丸ｺﾞｼｯｸM-PRO" pitchFamily="50" charset="-128"/>
                <a:ea typeface="HG丸ｺﾞｼｯｸM-PRO" pitchFamily="50" charset="-128"/>
              </a:rPr>
              <a:t>学校敷地内は全て禁煙となっています。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田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dist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老公民館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、校門付近に灰皿を用意します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の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dist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   で喫煙される方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はご利用ください。</a:t>
            </a:r>
          </a:p>
        </p:txBody>
      </p:sp>
      <p:sp>
        <p:nvSpPr>
          <p:cNvPr id="3100" name="テキスト ボックス 9"/>
          <p:cNvSpPr txBox="1">
            <a:spLocks noChangeArrowheads="1"/>
          </p:cNvSpPr>
          <p:nvPr/>
        </p:nvSpPr>
        <p:spPr bwMode="auto">
          <a:xfrm>
            <a:off x="923454" y="5267261"/>
            <a:ext cx="36718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演奏（８時４０分～９時００分）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26155"/>
              </p:ext>
            </p:extLst>
          </p:nvPr>
        </p:nvGraphicFramePr>
        <p:xfrm>
          <a:off x="1026492" y="5623943"/>
          <a:ext cx="4054897" cy="1050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181"/>
                <a:gridCol w="2534716"/>
              </a:tblGrid>
              <a:tr h="261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出演団体</a:t>
                      </a:r>
                      <a:endParaRPr kumimoji="1" lang="ja-JP" altLang="en-US" sz="13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55" marR="91455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演　　　目</a:t>
                      </a:r>
                      <a:endParaRPr kumimoji="1" lang="ja-JP" altLang="en-US" sz="13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55" marR="91455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13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田老第一中校・</a:t>
                      </a:r>
                      <a:endParaRPr kumimoji="1" lang="en-US" altLang="ja-JP" sz="13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/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宮古北高等学校　吹奏楽部</a:t>
                      </a:r>
                      <a:endParaRPr kumimoji="1" lang="en-US" altLang="ja-JP" sz="13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55" marR="91455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曲名</a:t>
                      </a:r>
                      <a:endParaRPr kumimoji="1" lang="en-US" altLang="ja-JP" sz="11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55" marR="91455" marT="45731" marB="457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12" name="テキスト ボックス 9"/>
          <p:cNvSpPr txBox="1">
            <a:spLocks noChangeArrowheads="1"/>
          </p:cNvSpPr>
          <p:nvPr/>
        </p:nvSpPr>
        <p:spPr bwMode="auto">
          <a:xfrm>
            <a:off x="896938" y="6699175"/>
            <a:ext cx="38884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マスゲーム①（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９時００分～９時１５分）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13" name="テキスト ボックス 9"/>
          <p:cNvSpPr txBox="1">
            <a:spLocks noChangeArrowheads="1"/>
          </p:cNvSpPr>
          <p:nvPr/>
        </p:nvSpPr>
        <p:spPr bwMode="auto">
          <a:xfrm>
            <a:off x="5088632" y="5283931"/>
            <a:ext cx="40324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マスゲーム②（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９時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４０分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～１０時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００分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891994"/>
              </p:ext>
            </p:extLst>
          </p:nvPr>
        </p:nvGraphicFramePr>
        <p:xfrm>
          <a:off x="5229969" y="5614486"/>
          <a:ext cx="3749774" cy="664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3094"/>
                <a:gridCol w="1456680"/>
              </a:tblGrid>
              <a:tr h="268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出演団体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21" marR="91421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演　　　目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21" marR="91421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八幡平さくらさん</a:t>
                      </a:r>
                      <a:r>
                        <a:rPr kumimoji="1" lang="ja-JP" altLang="en-US" sz="1300" dirty="0" err="1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さ</a:t>
                      </a:r>
                      <a:r>
                        <a:rPr kumimoji="1" lang="ja-JP" altLang="en-US" sz="13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愛好会</a:t>
                      </a:r>
                      <a:endParaRPr kumimoji="1" lang="en-US" altLang="ja-JP" sz="13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21" marR="91421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オリジナル</a:t>
                      </a:r>
                      <a:endParaRPr kumimoji="1" lang="en-US" altLang="ja-JP" sz="12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21" marR="91421" marT="45698" marB="45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192" y="6434476"/>
            <a:ext cx="3749327" cy="56065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8912" y="2544501"/>
            <a:ext cx="2232248" cy="2574624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2751201" y="11873408"/>
            <a:ext cx="2241550" cy="681038"/>
          </a:xfrm>
        </p:spPr>
        <p:txBody>
          <a:bodyPr/>
          <a:lstStyle/>
          <a:p>
            <a:pPr>
              <a:defRPr/>
            </a:pPr>
            <a:fld id="{CBCF0444-B7AF-4776-8987-74E58498EA08}" type="slidenum">
              <a:rPr lang="ja-JP" altLang="en-US" sz="1800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994" y="640160"/>
            <a:ext cx="8000145" cy="1152525"/>
          </a:xfrm>
        </p:spPr>
        <p:txBody>
          <a:bodyPr rtlCol="0">
            <a:normAutofit fontScale="90000"/>
          </a:bodyPr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ja-JP" altLang="en-US" sz="3600" dirty="0" smtClean="0">
                <a:latin typeface="HG丸ｺﾞｼｯｸM-PRO" pitchFamily="50" charset="-128"/>
                <a:ea typeface="HG丸ｺﾞｼｯｸM-PRO" pitchFamily="50" charset="-128"/>
              </a:rPr>
              <a:t>第６９回田老地区体育大会競技種目</a:t>
            </a:r>
            <a:r>
              <a:rPr lang="en-US" altLang="ja-JP" sz="36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36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2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2200" dirty="0" smtClean="0">
                <a:latin typeface="HG丸ｺﾞｼｯｸM-PRO" pitchFamily="50" charset="-128"/>
                <a:ea typeface="HG丸ｺﾞｼｯｸM-PRO" pitchFamily="50" charset="-128"/>
              </a:rPr>
              <a:t>☆自由参加の一般種目です☆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綱引きを除く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b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8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雨天によりグリーンピア体育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館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で開催する場合も同じ種目ですが、内容は一部変更します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ja-JP" altLang="en-US" sz="16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469412"/>
              </p:ext>
            </p:extLst>
          </p:nvPr>
        </p:nvGraphicFramePr>
        <p:xfrm>
          <a:off x="849710" y="1828472"/>
          <a:ext cx="7560843" cy="5832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660"/>
                <a:gridCol w="1800200"/>
                <a:gridCol w="888504"/>
                <a:gridCol w="2016221"/>
                <a:gridCol w="479651"/>
                <a:gridCol w="576064"/>
                <a:gridCol w="441073"/>
                <a:gridCol w="807470"/>
              </a:tblGrid>
              <a:tr h="2374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競技順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競　技　種　目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対象年齢区分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競　技　内　容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回数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人数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場所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開始時間</a:t>
                      </a:r>
                      <a:endParaRPr kumimoji="1" lang="ja-JP" altLang="en-US" sz="9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66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始走式</a:t>
                      </a:r>
                      <a:endParaRPr kumimoji="1" lang="ja-JP" altLang="en-US" sz="12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来賓、大会長、</a:t>
                      </a:r>
                      <a:endParaRPr kumimoji="1" lang="en-US" altLang="ja-JP" sz="9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高齢者、幼児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来賓２人、大会長、高齢者、幼児</a:t>
                      </a:r>
                      <a:r>
                        <a:rPr kumimoji="1" lang="en-US" altLang="ja-JP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人が同時にスタートし、ゴールでテープカットする。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６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Ｆ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１０：００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宝ひろい　</a:t>
                      </a:r>
                      <a:r>
                        <a:rPr kumimoji="1" lang="en-US" altLang="ja-JP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ja-JP" altLang="en-US" sz="12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幼児　　　　　</a:t>
                      </a:r>
                      <a:r>
                        <a:rPr kumimoji="1" lang="en-US" altLang="ja-JP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70</a:t>
                      </a:r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歳以上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宝袋を拾ってゴールする。幼児は保護者の伴走も可。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３００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Ｆ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１０：０５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2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田老名物</a:t>
                      </a:r>
                      <a:r>
                        <a:rPr kumimoji="1" lang="en-US" altLang="ja-JP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en-US" altLang="ja-JP" sz="1200" b="1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kumimoji="1" lang="en-US" altLang="ja-JP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『</a:t>
                      </a:r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カゼ</a:t>
                      </a:r>
                      <a:r>
                        <a:rPr kumimoji="1" lang="en-US" altLang="ja-JP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』『</a:t>
                      </a:r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アワビ</a:t>
                      </a:r>
                      <a:r>
                        <a:rPr kumimoji="1" lang="en-US" altLang="ja-JP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』『</a:t>
                      </a:r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鮭</a:t>
                      </a:r>
                      <a:r>
                        <a:rPr kumimoji="1" lang="en-US" altLang="ja-JP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』『</a:t>
                      </a:r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浜迎え</a:t>
                      </a:r>
                      <a:r>
                        <a:rPr kumimoji="1" lang="en-US" altLang="ja-JP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』</a:t>
                      </a:r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は　    くじ引き）</a:t>
                      </a:r>
                      <a:r>
                        <a:rPr kumimoji="1" lang="en-US" altLang="ja-JP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【</a:t>
                      </a:r>
                      <a:r>
                        <a:rPr kumimoji="1" lang="ja-JP" altLang="en-US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団体戦</a:t>
                      </a:r>
                      <a:r>
                        <a:rPr kumimoji="1" lang="en-US" altLang="ja-JP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】</a:t>
                      </a:r>
                      <a:endParaRPr kumimoji="1" lang="ja-JP" altLang="en-US" sz="1200" b="1" i="1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中学生以上（男・女）</a:t>
                      </a:r>
                    </a:p>
                    <a:p>
                      <a:pPr algn="ctr"/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第１走者はタモでカゼ（タワシ）を３個以上採り、第２走者はカギでアワビ貝を３枚以上採り、第３走者は釣竿で鮭（模型）を１本釣り、浜迎えのヨゴダに入れ、２人でヨゴダを持ってゴールする。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５６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Ｔ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１０：１５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47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めいめい</a:t>
                      </a:r>
                      <a:r>
                        <a:rPr kumimoji="1" lang="ja-JP" altLang="en-US" sz="1200" b="1" dirty="0" err="1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こ</a:t>
                      </a:r>
                      <a:r>
                        <a:rPr kumimoji="1" lang="en-US" altLang="ja-JP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de</a:t>
                      </a:r>
                    </a:p>
                    <a:p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スティックボーリング</a:t>
                      </a:r>
                      <a:r>
                        <a:rPr kumimoji="1" lang="en-US" altLang="ja-JP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【</a:t>
                      </a:r>
                      <a:r>
                        <a:rPr kumimoji="1" lang="ja-JP" altLang="en-US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個人戦</a:t>
                      </a:r>
                      <a:r>
                        <a:rPr kumimoji="1" lang="en-US" altLang="ja-JP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】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小学生以上（男・女）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スティックでボールを打ってビールビンを倒しゴールする。ビンは２本のうち１本でも倒れれば良い。ビンまでの距離は一般４ｍ、小学校１～３年は２ｍ。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６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６０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Ｆ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１０：３５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i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綱引き</a:t>
                      </a:r>
                      <a:r>
                        <a:rPr kumimoji="1" lang="en-US" altLang="ja-JP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【</a:t>
                      </a:r>
                      <a:r>
                        <a:rPr kumimoji="1" lang="ja-JP" altLang="en-US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団体戦</a:t>
                      </a:r>
                      <a:r>
                        <a:rPr kumimoji="1" lang="en-US" altLang="ja-JP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】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田老工区内建設業者・田老地区住民等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互いのチームが一本の綱を引き合い、力と技を競い合う。競技時間３０秒以内に２ｍ以上引いた時は、その時点で勝敗を決する。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１６０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Ｆ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１０：５５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19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６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二人三脚パン食い競争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個人戦</a:t>
                      </a:r>
                      <a:r>
                        <a:rPr kumimoji="1" lang="en-US" altLang="ja-JP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】</a:t>
                      </a:r>
                      <a:endParaRPr kumimoji="1" lang="ja-JP" altLang="en-US" sz="12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小学生以上</a:t>
                      </a:r>
                      <a:endParaRPr kumimoji="1" lang="en-US" altLang="ja-JP" sz="9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（男・女）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２人でフラフープの中に入ったまま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itchFamily="50" charset="-128"/>
                        <a:ea typeface="HG丸ｺﾞｼｯｸM-PRO" pitchFamily="50" charset="-128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吊り下げてあるパンを２人とも口で取ってゴールする。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５０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Ｆ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１１：２５</a:t>
                      </a:r>
                      <a:endParaRPr kumimoji="1" lang="en-US" altLang="ja-JP" sz="9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9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７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よさこいソーラン</a:t>
                      </a:r>
                      <a:endParaRPr kumimoji="1" lang="ja-JP" altLang="en-US" sz="12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宮古北高校　　応援団</a:t>
                      </a:r>
                      <a:endParaRPr kumimoji="1" lang="en-US" altLang="ja-JP" sz="9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itchFamily="50" charset="-128"/>
                          <a:ea typeface="HG丸ｺﾞｼｯｸM-PRO" pitchFamily="50" charset="-128"/>
                          <a:cs typeface="+mn-cs"/>
                        </a:rPr>
                        <a:t>復興よさこいソーラン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１０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Ｆ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１１：３５</a:t>
                      </a:r>
                      <a:endParaRPr kumimoji="1" lang="en-US" altLang="ja-JP" sz="9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2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８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男女混合リレー　　　</a:t>
                      </a:r>
                      <a:r>
                        <a:rPr kumimoji="1" lang="en-US" altLang="ja-JP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【</a:t>
                      </a:r>
                      <a:r>
                        <a:rPr kumimoji="1" lang="ja-JP" altLang="en-US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団体戦</a:t>
                      </a:r>
                      <a:r>
                        <a:rPr kumimoji="1" lang="en-US" altLang="ja-JP" sz="1200" b="1" i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】</a:t>
                      </a:r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ja-JP" altLang="en-US" sz="1200" b="1" i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小学生以上（男・女）</a:t>
                      </a:r>
                      <a:endParaRPr kumimoji="1" lang="en-US" altLang="ja-JP" sz="9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全員が半周ずつ走る。</a:t>
                      </a:r>
                    </a:p>
                    <a:p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２０人</a:t>
                      </a:r>
                      <a:r>
                        <a:rPr kumimoji="1" lang="en-US" altLang="ja-JP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×</a:t>
                      </a:r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５チーム</a:t>
                      </a: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１００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Ｔ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１１：４５</a:t>
                      </a:r>
                      <a:endParaRPr kumimoji="1" lang="ja-JP" altLang="en-US" sz="9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8" marR="91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191" name="テキスト ボックス 4"/>
          <p:cNvSpPr txBox="1">
            <a:spLocks noChangeArrowheads="1"/>
          </p:cNvSpPr>
          <p:nvPr/>
        </p:nvSpPr>
        <p:spPr bwMode="auto">
          <a:xfrm>
            <a:off x="815405" y="7784529"/>
            <a:ext cx="780162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300" b="1" dirty="0"/>
              <a:t>※</a:t>
            </a:r>
            <a:r>
              <a:rPr lang="ja-JP" altLang="en-US" sz="1300" b="1" dirty="0" smtClean="0"/>
              <a:t>１   </a:t>
            </a:r>
            <a:r>
              <a:rPr lang="ja-JP" altLang="en-US" sz="1300" b="1" u="sng" dirty="0" smtClean="0"/>
              <a:t>競技種目２「宝ひろい」の</a:t>
            </a:r>
            <a:r>
              <a:rPr lang="ja-JP" altLang="en-US" sz="1300" b="1" u="sng" dirty="0"/>
              <a:t>参加者は先着順となります。定員になりしだい受付終了と</a:t>
            </a:r>
            <a:r>
              <a:rPr lang="ja-JP" altLang="en-US" sz="1300" b="1" u="sng" dirty="0" smtClean="0"/>
              <a:t>なりますので、ご了承　</a:t>
            </a:r>
            <a:endParaRPr lang="en-US" altLang="ja-JP" sz="1300" b="1" u="sng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b="1" dirty="0" smtClean="0"/>
              <a:t>　</a:t>
            </a:r>
            <a:r>
              <a:rPr lang="ja-JP" altLang="en-US" sz="1300" b="1" dirty="0"/>
              <a:t>　</a:t>
            </a:r>
            <a:r>
              <a:rPr lang="ja-JP" altLang="en-US" sz="1300" b="1" dirty="0" smtClean="0"/>
              <a:t>　</a:t>
            </a:r>
            <a:r>
              <a:rPr lang="ja-JP" altLang="en-US" sz="1300" b="1" dirty="0"/>
              <a:t> </a:t>
            </a:r>
            <a:r>
              <a:rPr lang="ja-JP" altLang="en-US" sz="1300" b="1" dirty="0" smtClean="0"/>
              <a:t> </a:t>
            </a:r>
            <a:r>
              <a:rPr lang="ja-JP" altLang="en-US" sz="1300" b="1" u="sng" dirty="0" smtClean="0"/>
              <a:t>願います。</a:t>
            </a:r>
            <a:r>
              <a:rPr lang="ja-JP" altLang="en-US" sz="1300" b="1" dirty="0"/>
              <a:t>参加希望者は、案内放送に従ってお早めに選手集合場所</a:t>
            </a:r>
            <a:r>
              <a:rPr lang="ja-JP" altLang="en-US" sz="1300" b="1" dirty="0" smtClean="0"/>
              <a:t>に集合して ください。 </a:t>
            </a:r>
            <a:endParaRPr lang="en-US" altLang="ja-JP" sz="13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b="1" dirty="0" smtClean="0"/>
              <a:t>　　　  （「</a:t>
            </a:r>
            <a:r>
              <a:rPr lang="ja-JP" altLang="en-US" sz="1300" b="1" dirty="0"/>
              <a:t>宝ひろい</a:t>
            </a:r>
            <a:r>
              <a:rPr lang="ja-JP" altLang="en-US" sz="1300" b="1" dirty="0" smtClean="0"/>
              <a:t>」の７０歳</a:t>
            </a:r>
            <a:r>
              <a:rPr lang="ja-JP" altLang="en-US" sz="1300" b="1" dirty="0"/>
              <a:t>以上は宝袋を入場門付近に置いておきます</a:t>
            </a:r>
            <a:r>
              <a:rPr lang="ja-JP" altLang="en-US" sz="1300" b="1" dirty="0" smtClean="0"/>
              <a:t>ので、応援席から直接拾って</a:t>
            </a:r>
            <a:r>
              <a:rPr lang="ja-JP" altLang="en-US" sz="1300" b="1" dirty="0"/>
              <a:t>く</a:t>
            </a:r>
            <a:r>
              <a:rPr lang="ja-JP" altLang="en-US" sz="1300" b="1" dirty="0" err="1" smtClean="0"/>
              <a:t>ださ</a:t>
            </a:r>
            <a:r>
              <a:rPr lang="ja-JP" altLang="en-US" sz="1300" b="1" dirty="0" smtClean="0"/>
              <a:t> い。</a:t>
            </a:r>
            <a:endParaRPr lang="en-US" altLang="ja-JP" sz="13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300" b="1" dirty="0" smtClean="0"/>
              <a:t>             </a:t>
            </a:r>
            <a:r>
              <a:rPr lang="ja-JP" altLang="en-US" sz="1300" b="1" dirty="0" smtClean="0"/>
              <a:t>なお</a:t>
            </a:r>
            <a:r>
              <a:rPr lang="ja-JP" altLang="en-US" sz="1300" b="1" dirty="0"/>
              <a:t>、宝袋は数に限りがあります</a:t>
            </a:r>
            <a:r>
              <a:rPr lang="ja-JP" altLang="en-US" sz="1300" b="1" dirty="0" smtClean="0"/>
              <a:t>のでご了承</a:t>
            </a:r>
            <a:r>
              <a:rPr lang="ja-JP" altLang="en-US" sz="1300" b="1" dirty="0"/>
              <a:t>願</a:t>
            </a:r>
            <a:r>
              <a:rPr lang="ja-JP" altLang="en-US" sz="1300" b="1" dirty="0" smtClean="0"/>
              <a:t>います。）</a:t>
            </a:r>
            <a:endParaRPr lang="en-US" altLang="ja-JP" sz="1300" b="1" dirty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1300" b="1" dirty="0" smtClean="0"/>
              <a:t>※</a:t>
            </a:r>
            <a:r>
              <a:rPr lang="ja-JP" altLang="en-US" sz="1300" b="1" dirty="0"/>
              <a:t>２  </a:t>
            </a:r>
            <a:r>
              <a:rPr lang="ja-JP" altLang="en-US" sz="1300" b="1" dirty="0" smtClean="0"/>
              <a:t> 競技種目３、４、６、８は</a:t>
            </a:r>
            <a:r>
              <a:rPr lang="ja-JP" altLang="en-US" sz="1300" b="1" dirty="0"/>
              <a:t>事前受付が必要です</a:t>
            </a:r>
            <a:r>
              <a:rPr lang="ja-JP" altLang="en-US" sz="1300" b="1" dirty="0" smtClean="0"/>
              <a:t>。開会式</a:t>
            </a:r>
            <a:r>
              <a:rPr lang="ja-JP" altLang="en-US" sz="1300" b="1" dirty="0"/>
              <a:t>終了後から本部席テント（山側）</a:t>
            </a:r>
            <a:r>
              <a:rPr lang="ja-JP" altLang="en-US" sz="1300" b="1" dirty="0" smtClean="0"/>
              <a:t>で受付を行います。</a:t>
            </a:r>
            <a:endParaRPr lang="en-US" altLang="ja-JP" sz="1300" b="1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1300" b="1" dirty="0" smtClean="0"/>
              <a:t>           </a:t>
            </a:r>
            <a:r>
              <a:rPr lang="ja-JP" altLang="en-US" sz="1300" b="1" dirty="0" smtClean="0"/>
              <a:t>受付</a:t>
            </a:r>
            <a:r>
              <a:rPr lang="ja-JP" altLang="en-US" sz="1300" b="1" dirty="0"/>
              <a:t>は定員になりしだい終了となりますので、参加希望者はお早めにお申し出</a:t>
            </a:r>
            <a:r>
              <a:rPr lang="ja-JP" altLang="en-US" sz="1300" b="1" dirty="0" smtClean="0"/>
              <a:t>ください。</a:t>
            </a:r>
            <a:endParaRPr lang="en-US" altLang="ja-JP" sz="1300" b="1" dirty="0"/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1300" dirty="0"/>
              <a:t>※</a:t>
            </a:r>
            <a:r>
              <a:rPr lang="ja-JP" altLang="en-US" sz="1300" dirty="0"/>
              <a:t>３ </a:t>
            </a:r>
            <a:r>
              <a:rPr lang="ja-JP" altLang="en-US" sz="1300" dirty="0" smtClean="0"/>
              <a:t>  開始</a:t>
            </a:r>
            <a:r>
              <a:rPr lang="ja-JP" altLang="en-US" sz="1300" dirty="0"/>
              <a:t>時間はあくまで目安であり、予定より早くなることがありますので、早め</a:t>
            </a:r>
            <a:r>
              <a:rPr lang="ja-JP" altLang="en-US" sz="1300" dirty="0" smtClean="0"/>
              <a:t>に集合</a:t>
            </a:r>
            <a:r>
              <a:rPr lang="ja-JP" altLang="en-US" sz="1300" dirty="0"/>
              <a:t>願</a:t>
            </a:r>
            <a:r>
              <a:rPr lang="ja-JP" altLang="en-US" sz="1300" dirty="0" smtClean="0"/>
              <a:t>います。</a:t>
            </a:r>
            <a:endParaRPr lang="en-US" altLang="ja-JP" sz="1300" dirty="0"/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1300" dirty="0"/>
              <a:t>※</a:t>
            </a:r>
            <a:r>
              <a:rPr lang="ja-JP" altLang="en-US" sz="1300" dirty="0" smtClean="0"/>
              <a:t>４   天候</a:t>
            </a:r>
            <a:r>
              <a:rPr lang="ja-JP" altLang="en-US" sz="1300" dirty="0"/>
              <a:t>や進行状況などにより、競技順番を変更する場合もありますので、ご了承ください</a:t>
            </a:r>
            <a:r>
              <a:rPr lang="ja-JP" altLang="en-US" sz="1300" dirty="0" smtClean="0"/>
              <a:t>。　 </a:t>
            </a:r>
            <a:endParaRPr lang="en-US" altLang="ja-JP" sz="13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10177" t="7554" r="14632" b="16525"/>
          <a:stretch/>
        </p:blipFill>
        <p:spPr>
          <a:xfrm>
            <a:off x="4776067" y="9785076"/>
            <a:ext cx="3739072" cy="2170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1471"/>
              </p:ext>
            </p:extLst>
          </p:nvPr>
        </p:nvGraphicFramePr>
        <p:xfrm>
          <a:off x="912168" y="10032340"/>
          <a:ext cx="3744416" cy="1889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460"/>
                <a:gridCol w="32939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№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次　　　　　　　第</a:t>
                      </a:r>
                      <a:endParaRPr kumimoji="1" lang="ja-JP" altLang="en-US" sz="1400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7" marR="91447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1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　５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６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47" marR="9144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開式通告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感謝状贈呈（八幡平市・黒石市）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炬火消火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国旗・市旗・大会旗降納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（ふるさと田老愛唱歌斉唱）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万歳三唱</a:t>
                      </a:r>
                      <a:endParaRPr kumimoji="1" lang="en-US" altLang="ja-JP" sz="1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閉会通告</a:t>
                      </a:r>
                    </a:p>
                  </a:txBody>
                  <a:tcPr marL="91447" marR="9144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テキスト ボックス 5"/>
          <p:cNvSpPr txBox="1">
            <a:spLocks noChangeArrowheads="1"/>
          </p:cNvSpPr>
          <p:nvPr/>
        </p:nvSpPr>
        <p:spPr bwMode="auto">
          <a:xfrm>
            <a:off x="815405" y="9631188"/>
            <a:ext cx="3600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3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閉会式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１２時０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１２時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０分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2615605" y="11955388"/>
            <a:ext cx="2241550" cy="681038"/>
          </a:xfrm>
        </p:spPr>
        <p:txBody>
          <a:bodyPr/>
          <a:lstStyle/>
          <a:p>
            <a:pPr>
              <a:defRPr/>
            </a:pPr>
            <a:fld id="{450FE2A1-6826-45E4-A024-A38D3E0BAF8A}" type="slidenum">
              <a:rPr lang="ja-JP" altLang="en-US" sz="1800" b="1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ja-JP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競技プログラム2 [互換モード]" id="{E987824B-AE28-4450-8C2C-B0A0FAED6C68}" vid="{88C3B4A5-395B-4B21-9DFE-3141A3DC56A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競技プログラム2</Template>
  <TotalTime>1844</TotalTime>
  <Words>539</Words>
  <Application>Microsoft Office PowerPoint</Application>
  <PresentationFormat>A3 297x420 mm</PresentationFormat>
  <Paragraphs>173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ＤＦＰ平成ゴシック体W5</vt:lpstr>
      <vt:lpstr>HGPｺﾞｼｯｸM</vt:lpstr>
      <vt:lpstr>HGP創英角ｺﾞｼｯｸUB</vt:lpstr>
      <vt:lpstr>HGS創英角ﾎﾟｯﾌﾟ体</vt:lpstr>
      <vt:lpstr>HG丸ｺﾞｼｯｸM-PRO</vt:lpstr>
      <vt:lpstr>ＭＳ Ｐゴシック</vt:lpstr>
      <vt:lpstr>Arial</vt:lpstr>
      <vt:lpstr>Calibri</vt:lpstr>
      <vt:lpstr>Office テーマ</vt:lpstr>
      <vt:lpstr>　 テーマ『起ち上がろう　ふるさと田老復興大運動会』 　　 ねらい…生涯スポーツの推進と健康増進、地区民相互の親睦と交流、地域連帯感の高揚をはかる 　　  と　き…平成２７年１０月１１日（日） 　　  ところ…田老第一中学校校庭   　　（雨天のときは、グリーンピア三陸みやこ多目的アリーナで内容を一部変更して実施）  　　   主　催：田老地区体育大会実行委員会 　共　催：宮古市、宮古市教育委員会 　　  主　管：宮古市田老総合事務所　　 　 　 後　援：田老地域協議会、田老地区自治会連合会、田老スポーツ振興会 　　　　　　  田老町漁業協同組合、宮古商工会議所、(一財)宮古市体育協会         招　待：岩手県八幡平市【姉妹都市】　          支援団体：青森県黒石市【姉妹都市】黒石市ボランティア協議会 　　　　　　　  岩手県地域婦人団体協議会          ※本事業の経費は、宮古市地域創造基金の補助金及び田老スポーツ振興会の助成金に             より賄われています。</vt:lpstr>
      <vt:lpstr>第６９回田老地区体育大会競技種目  ☆自由参加の一般種目です☆【綱引きを除く】 　 (雨天によりグリーンピア体育館で開催する場合も同じ種目ですが、内容は一部変更します)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テーマ『起ち上がろう　ふるさと田老復興大運動会』 　　　 ねらい…生涯スポーツの推進と健康増進、地区民相互の親睦と交流、地域連帯感の高揚を 　　　 　　　　   ねらいとします。 　　　   と　き…平成２６年１０月１２日（日） 　　　　ところ…田老第一中学校校庭   　　　　　　 （雨天のときは、グリーンピア三陸みやこ多目的アリーナで内容を一部変更して実施）  　 　   　   　　　招　待：岩手県八幡平市（姉妹都市） 　　　　　　　　 主　催：田老地区体育大会実行委員会 　 　　    　  　　共　催：宮古市・宮古市教育委員会 　 　　 　   　  　主　管：宮古市田老総合事務所 　 　　 　　   　  後　援：田老地域協議会、田老地区自治会連合会、田老スポーツ振興会、 　　　　　　　　　　　　 田老町漁業協同組合、新岩手農業協同組合宮古中央支所、宮古商工会議所、 　　　　　　　　　　　 （財）宮古市体育協会 　　　　※本事業の経費は、宮古市地域創造基金の補助金及び田老スポーツ振興会の助成金により賄われて 　　　　います。</dc:title>
  <dc:creator>三浦 志津香</dc:creator>
  <cp:lastModifiedBy>大粒来  敬文</cp:lastModifiedBy>
  <cp:revision>177</cp:revision>
  <cp:lastPrinted>2015-09-10T04:56:50Z</cp:lastPrinted>
  <dcterms:created xsi:type="dcterms:W3CDTF">2014-09-06T01:13:38Z</dcterms:created>
  <dcterms:modified xsi:type="dcterms:W3CDTF">2015-09-24T04:03:19Z</dcterms:modified>
</cp:coreProperties>
</file>