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8" r:id="rId3"/>
    <p:sldId id="258" r:id="rId4"/>
    <p:sldId id="265" r:id="rId5"/>
    <p:sldId id="261" r:id="rId6"/>
    <p:sldId id="266" r:id="rId7"/>
  </p:sldIdLst>
  <p:sldSz cx="9601200" cy="12801600" type="A3"/>
  <p:notesSz cx="9926638" cy="6797675"/>
  <p:defaultTextStyle>
    <a:defPPr>
      <a:defRPr lang="ja-JP"/>
    </a:defPPr>
    <a:lvl1pPr algn="l" defTabSz="1279525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639763" indent="-182563" algn="l" defTabSz="1279525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279525" indent="-365125" algn="l" defTabSz="1279525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919288" indent="-547688" algn="l" defTabSz="1279525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559050" indent="-730250" algn="l" defTabSz="1279525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上坂 春樹" initials="s" lastIdx="1" clrIdx="0">
    <p:extLst>
      <p:ext uri="{19B8F6BF-5375-455C-9EA6-DF929625EA0E}">
        <p15:presenceInfo xmlns:p15="http://schemas.microsoft.com/office/powerpoint/2012/main" userId="上坂 春樹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  <a:srgbClr val="EEEEF0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8" autoAdjust="0"/>
    <p:restoredTop sz="94660"/>
  </p:normalViewPr>
  <p:slideViewPr>
    <p:cSldViewPr>
      <p:cViewPr>
        <p:scale>
          <a:sx n="112" d="100"/>
          <a:sy n="112" d="100"/>
        </p:scale>
        <p:origin x="114" y="-1794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5" y="10"/>
            <a:ext cx="4302238" cy="340915"/>
          </a:xfrm>
          <a:prstGeom prst="rect">
            <a:avLst/>
          </a:prstGeom>
        </p:spPr>
        <p:txBody>
          <a:bodyPr vert="horz" lIns="91143" tIns="45574" rIns="91143" bIns="455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102" y="10"/>
            <a:ext cx="4302238" cy="340915"/>
          </a:xfrm>
          <a:prstGeom prst="rect">
            <a:avLst/>
          </a:prstGeom>
        </p:spPr>
        <p:txBody>
          <a:bodyPr vert="horz" lIns="91143" tIns="45574" rIns="91143" bIns="45574" rtlCol="0"/>
          <a:lstStyle>
            <a:lvl1pPr algn="r">
              <a:defRPr sz="1200"/>
            </a:lvl1pPr>
          </a:lstStyle>
          <a:p>
            <a:fld id="{E6E08850-BAB5-44D6-84B2-2BA227C780FC}" type="datetimeFigureOut">
              <a:rPr kumimoji="1" lang="ja-JP" altLang="en-US" smtClean="0"/>
              <a:t>2023/9/24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5" y="6456763"/>
            <a:ext cx="4302238" cy="340915"/>
          </a:xfrm>
          <a:prstGeom prst="rect">
            <a:avLst/>
          </a:prstGeom>
        </p:spPr>
        <p:txBody>
          <a:bodyPr vert="horz" lIns="91143" tIns="45574" rIns="91143" bIns="455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102" y="6456763"/>
            <a:ext cx="4302238" cy="340915"/>
          </a:xfrm>
          <a:prstGeom prst="rect">
            <a:avLst/>
          </a:prstGeom>
        </p:spPr>
        <p:txBody>
          <a:bodyPr vert="horz" lIns="91143" tIns="45574" rIns="91143" bIns="45574" rtlCol="0" anchor="b"/>
          <a:lstStyle>
            <a:lvl1pPr algn="r">
              <a:defRPr sz="1200"/>
            </a:lvl1pPr>
          </a:lstStyle>
          <a:p>
            <a:fld id="{F09E44B8-5CD3-4E05-B5B8-10EB212CA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4054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0" y="2"/>
            <a:ext cx="4302238" cy="339830"/>
          </a:xfrm>
          <a:prstGeom prst="rect">
            <a:avLst/>
          </a:prstGeom>
        </p:spPr>
        <p:txBody>
          <a:bodyPr vert="horz" lIns="91095" tIns="45548" rIns="91095" bIns="45548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2115" y="2"/>
            <a:ext cx="4302238" cy="339830"/>
          </a:xfrm>
          <a:prstGeom prst="rect">
            <a:avLst/>
          </a:prstGeom>
        </p:spPr>
        <p:txBody>
          <a:bodyPr vert="horz" lIns="91095" tIns="45548" rIns="91095" bIns="45548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FF11D97-7AD6-42FE-805D-BB00612DAA2C}" type="datetimeFigureOut">
              <a:rPr lang="ja-JP" altLang="en-US"/>
              <a:pPr>
                <a:defRPr/>
              </a:pPr>
              <a:t>2023/9/24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4006850" y="509588"/>
            <a:ext cx="19129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95" tIns="45548" rIns="91095" bIns="45548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5676" y="3228926"/>
            <a:ext cx="7939922" cy="3058465"/>
          </a:xfrm>
          <a:prstGeom prst="rect">
            <a:avLst/>
          </a:prstGeom>
        </p:spPr>
        <p:txBody>
          <a:bodyPr vert="horz" lIns="91095" tIns="45548" rIns="91095" bIns="45548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0" y="6456764"/>
            <a:ext cx="4302238" cy="339829"/>
          </a:xfrm>
          <a:prstGeom prst="rect">
            <a:avLst/>
          </a:prstGeom>
        </p:spPr>
        <p:txBody>
          <a:bodyPr vert="horz" lIns="91095" tIns="45548" rIns="91095" bIns="45548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2115" y="6456764"/>
            <a:ext cx="4302238" cy="339829"/>
          </a:xfrm>
          <a:prstGeom prst="rect">
            <a:avLst/>
          </a:prstGeom>
        </p:spPr>
        <p:txBody>
          <a:bodyPr vert="horz" wrap="square" lIns="91095" tIns="45548" rIns="91095" bIns="4554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4AF693-4801-4CCD-8835-9066231E69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70402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4AF693-4801-4CCD-8835-9066231E69A9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2875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4AF693-4801-4CCD-8835-9066231E69A9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7567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4AF693-4801-4CCD-8835-9066231E69A9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21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0090" y="3976799"/>
            <a:ext cx="8161020" cy="274404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C4A8D-C71A-4A44-A15D-F642398F7CAB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F0444-B7AF-4776-8987-74E58498EA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736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30C29-5C64-4B15-904E-25B04846F3FE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FE16-55B6-4979-BFEA-F2BFDA7FBF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835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9248" y="957160"/>
            <a:ext cx="2268616" cy="2038773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3399" y="957160"/>
            <a:ext cx="6645831" cy="2038773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409E6-696F-4D87-BB3E-F172143578FA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94F13-5625-488A-AA3F-05653D9A84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489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0FD47-068C-4B42-82EF-07290B2C28D6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FE2A1-6826-45E4-A024-A38D3E0BAF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619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8429" y="5425868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4746-E78A-4EF9-93D8-86B52B2FD922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45B72-D537-4C89-B2E1-0CA6EF5C95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730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9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9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DFC0C-38E1-42B4-8EC9-CD3C3634F7D7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D0439-43CA-409C-9650-A6FC2F1DE9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07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0" y="512659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0064" y="2865549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4" y="4059765"/>
            <a:ext cx="4242197" cy="7375739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77277" y="2865549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77277" y="4059765"/>
            <a:ext cx="4243864" cy="7375739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B9A66-3292-462C-ACAE-22C15FCC4522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5A8DD-C1BA-46C2-9BF2-FA72E9CEF7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916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6AEF9-BF0C-4F32-83B7-504A68F37504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F8486-5262-4D44-9382-A73C0FE995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737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8A1D3-2E23-48F7-8597-CDB98306197C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4AB3F-FBD4-4196-9262-BC90C20C6B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2796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4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53802" y="509697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80064" y="2678857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1F1E8-AC13-4D15-B7EC-FBA3188FA62C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D0061-A6DD-4ED3-AE8C-D91836BAC0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028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81902" y="8961126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81902" y="10019037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AD0E0-90C0-42D5-A52E-21926D4BA926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1155E-1696-448A-A984-AD60608923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263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79425" y="512763"/>
            <a:ext cx="86423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79425" y="2987675"/>
            <a:ext cx="8642350" cy="844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79425" y="11864975"/>
            <a:ext cx="2241550" cy="681038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90B6217-7421-404C-BA3B-85C9170DB8C3}" type="datetime1">
              <a:rPr lang="ja-JP" altLang="en-US" smtClean="0"/>
              <a:t>2023/9/24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279775" y="11864975"/>
            <a:ext cx="3041650" cy="681038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80225" y="11864975"/>
            <a:ext cx="2241550" cy="681038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94B10C0-C906-468A-B71E-44E8982AE2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79525" rtl="0" eaLnBrk="1" fontAlgn="base" hangingPunct="1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eaLnBrk="1" fontAlgn="base" hangingPunct="1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eaLnBrk="1" fontAlgn="base" hangingPunct="1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eaLnBrk="1" fontAlgn="base" hangingPunct="1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eaLnBrk="1" fontAlgn="base" hangingPunct="1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eaLnBrk="1" fontAlgn="base" hangingPunct="1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eaLnBrk="1" fontAlgn="base" hangingPunct="1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eaLnBrk="1" fontAlgn="base" hangingPunct="1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eaLnBrk="1" fontAlgn="base" hangingPunct="1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846931"/>
              </p:ext>
            </p:extLst>
          </p:nvPr>
        </p:nvGraphicFramePr>
        <p:xfrm>
          <a:off x="558171" y="6589009"/>
          <a:ext cx="3529657" cy="2743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4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7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№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07" marR="91407" marT="45678" marB="456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次　　　　　　　第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07" marR="91407" marT="45678" marB="456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0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dist"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dist">
                        <a:lnSpc>
                          <a:spcPct val="100000"/>
                        </a:lnSpc>
                      </a:pP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dist"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dist"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dist"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dist"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dist"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７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dist"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dist"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dist"/>
                      <a:r>
                        <a:rPr kumimoji="1" lang="en-US" altLang="ja-JP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91407" marR="91407" marT="45678" marB="456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開式通告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国旗、市旗、大会旗掲揚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（国歌演奏）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市民歌斉唱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炬火入場、点火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大会長あいさつ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来賓祝辞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来賓紹介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選手宣誓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準備体操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閉式通告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07" marR="91407" marT="45678" marB="456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3"/>
          <a:srcRect l="10177" t="7554" r="14632" b="16525"/>
          <a:stretch/>
        </p:blipFill>
        <p:spPr>
          <a:xfrm>
            <a:off x="2306375" y="8265969"/>
            <a:ext cx="1559685" cy="899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 useBgFill="1">
        <p:nvSpPr>
          <p:cNvPr id="3074" name="タイトル 1"/>
          <p:cNvSpPr>
            <a:spLocks noGrp="1"/>
          </p:cNvSpPr>
          <p:nvPr>
            <p:ph type="ctrTitle"/>
          </p:nvPr>
        </p:nvSpPr>
        <p:spPr>
          <a:xfrm>
            <a:off x="490594" y="3335610"/>
            <a:ext cx="5318118" cy="450627"/>
          </a:xfrm>
        </p:spPr>
        <p:txBody>
          <a:bodyPr/>
          <a:lstStyle/>
          <a:p>
            <a:pPr algn="l">
              <a:spcBef>
                <a:spcPts val="600"/>
              </a:spcBef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ねらい</a:t>
            </a:r>
            <a:r>
              <a:rPr lang="en-US" altLang="ja-JP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生涯スポーツの推進と健康増進、地区住民相互の親睦と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 交流、地域連帯感の高揚をはかる</a:t>
            </a:r>
            <a:endParaRPr lang="ja-JP" altLang="en-US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15202" y="527925"/>
            <a:ext cx="8172807" cy="677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dist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800" b="1" spc="6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第</a:t>
            </a:r>
            <a:r>
              <a:rPr lang="ja-JP" altLang="en-US" sz="3800" b="1" spc="60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７３</a:t>
            </a:r>
            <a:r>
              <a:rPr lang="ja-JP" altLang="en-US" sz="3800" b="1" spc="6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回田老</a:t>
            </a:r>
            <a:r>
              <a:rPr lang="ja-JP" altLang="en-US" sz="3800" b="1" spc="60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地区体育</a:t>
            </a:r>
            <a:r>
              <a:rPr lang="ja-JP" altLang="en-US" sz="3800" b="1" spc="6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大会</a:t>
            </a:r>
            <a:endParaRPr lang="en-US" altLang="ja-JP" sz="3800" b="1" spc="60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087" name="テキスト ボックス 8"/>
          <p:cNvSpPr txBox="1">
            <a:spLocks noChangeArrowheads="1"/>
          </p:cNvSpPr>
          <p:nvPr/>
        </p:nvSpPr>
        <p:spPr bwMode="auto">
          <a:xfrm>
            <a:off x="490594" y="5500460"/>
            <a:ext cx="4325624" cy="103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開会式</a:t>
            </a:r>
            <a:r>
              <a:rPr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（９：１５ ～ ９：４５）</a:t>
            </a:r>
            <a:endParaRPr lang="en-US" altLang="ja-JP" sz="1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参加者全員で開会式を行います。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開会式へ多数のご参加をお願いします！</a:t>
            </a:r>
            <a:r>
              <a:rPr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300" b="1" i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endParaRPr lang="en-US" altLang="ja-JP" sz="1300" b="1" i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ts val="1200"/>
              </a:lnSpc>
              <a:spcBef>
                <a:spcPts val="600"/>
              </a:spcBef>
              <a:buFontTx/>
              <a:buNone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９時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１０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に地区ごとに整列をお願いします。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481431"/>
              </p:ext>
            </p:extLst>
          </p:nvPr>
        </p:nvGraphicFramePr>
        <p:xfrm>
          <a:off x="4908488" y="7528047"/>
          <a:ext cx="4062828" cy="749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3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出演団体</a:t>
                      </a:r>
                      <a:endParaRPr kumimoji="1" lang="ja-JP" altLang="en-US" sz="13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5" marR="91445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演　　　目</a:t>
                      </a:r>
                      <a:endParaRPr kumimoji="1" lang="ja-JP" altLang="en-US" sz="13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5" marR="91445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8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田老保育所</a:t>
                      </a:r>
                      <a:endParaRPr kumimoji="1" lang="en-US" altLang="ja-JP" sz="13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5" marR="91445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①ダンスホール　②オバ</a:t>
                      </a:r>
                      <a:r>
                        <a:rPr kumimoji="1" lang="en-US" altLang="ja-JP" sz="12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Q</a:t>
                      </a:r>
                      <a:r>
                        <a:rPr kumimoji="1" lang="ja-JP" altLang="en-US" sz="12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音頭</a:t>
                      </a:r>
                      <a:endParaRPr kumimoji="1" lang="en-US" altLang="ja-JP" sz="12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5" marR="91445" marT="45740" marB="457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00" name="テキスト ボックス 9"/>
          <p:cNvSpPr txBox="1">
            <a:spLocks noChangeArrowheads="1"/>
          </p:cNvSpPr>
          <p:nvPr/>
        </p:nvSpPr>
        <p:spPr bwMode="auto">
          <a:xfrm>
            <a:off x="4737952" y="5566563"/>
            <a:ext cx="35449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合同演奏</a:t>
            </a:r>
            <a:r>
              <a:rPr lang="ja-JP" altLang="en-US" sz="1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（９：５０ ～ １０：０５）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144117"/>
              </p:ext>
            </p:extLst>
          </p:nvPr>
        </p:nvGraphicFramePr>
        <p:xfrm>
          <a:off x="4896842" y="6012152"/>
          <a:ext cx="4062721" cy="1075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7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62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出演団体</a:t>
                      </a:r>
                      <a:endParaRPr kumimoji="1" lang="ja-JP" altLang="en-US" sz="13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55" marR="91455" marT="45731" marB="457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演　　　目</a:t>
                      </a:r>
                      <a:endParaRPr kumimoji="1" lang="ja-JP" altLang="en-US" sz="13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55" marR="91455" marT="45731" marB="457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94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田老第一中学校吹奏楽部</a:t>
                      </a:r>
                      <a:endParaRPr kumimoji="1" lang="en-US" altLang="ja-JP" sz="13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/>
                      <a:r>
                        <a:rPr kumimoji="1" lang="ja-JP" altLang="en-US" sz="13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宮古北高等学校吹奏楽部</a:t>
                      </a:r>
                      <a:endParaRPr kumimoji="1" lang="en-US" altLang="ja-JP" sz="13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55" marR="91455" marT="45731" marB="457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・キセキ</a:t>
                      </a:r>
                      <a:endParaRPr kumimoji="1" lang="en-US" altLang="ja-JP" sz="13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（北高生による演奏）</a:t>
                      </a:r>
                      <a:endParaRPr kumimoji="1" lang="en-US" altLang="ja-JP" sz="10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/>
                      <a:r>
                        <a:rPr kumimoji="1" lang="ja-JP" altLang="en-US" sz="13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・青いベンチ</a:t>
                      </a:r>
                      <a:r>
                        <a:rPr kumimoji="1" lang="ja-JP" altLang="en-US" sz="10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（合同演奏）</a:t>
                      </a:r>
                      <a:endParaRPr kumimoji="1" lang="en-US" altLang="ja-JP" sz="10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55" marR="91455" marT="45731" marB="457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12" name="テキスト ボックス 9"/>
          <p:cNvSpPr txBox="1">
            <a:spLocks noChangeArrowheads="1"/>
          </p:cNvSpPr>
          <p:nvPr/>
        </p:nvSpPr>
        <p:spPr bwMode="auto">
          <a:xfrm>
            <a:off x="4778140" y="7111275"/>
            <a:ext cx="38884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マスゲーム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（１０：５５～１１：１０）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2770513" y="12114549"/>
            <a:ext cx="2241550" cy="681038"/>
          </a:xfrm>
        </p:spPr>
        <p:txBody>
          <a:bodyPr/>
          <a:lstStyle/>
          <a:p>
            <a:pPr>
              <a:defRPr/>
            </a:pPr>
            <a:fld id="{CBCF0444-B7AF-4776-8987-74E58498EA08}" type="slidenum">
              <a:rPr lang="ja-JP" altLang="en-US" sz="1800" smtClean="0">
                <a:solidFill>
                  <a:schemeClr val="tx1"/>
                </a:solidFill>
              </a:rPr>
              <a:pPr>
                <a:defRPr/>
              </a:pPr>
              <a:t>1</a:t>
            </a:fld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09320" y="1292882"/>
            <a:ext cx="6091223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effectLst>
                  <a:outerShdw blurRad="50800" dist="38100" dir="18900000" algn="bl" rotWithShape="0">
                    <a:schemeClr val="tx1">
                      <a:lumMod val="75000"/>
                      <a:lumOff val="25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☆テーマ 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2000" dirty="0" smtClean="0">
                <a:effectLst>
                  <a:glow rad="1270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力を合わせて　みんなが主役　田老大運動会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5"/>
          <p:cNvSpPr txBox="1">
            <a:spLocks noChangeArrowheads="1"/>
          </p:cNvSpPr>
          <p:nvPr/>
        </p:nvSpPr>
        <p:spPr bwMode="auto">
          <a:xfrm>
            <a:off x="487428" y="9320305"/>
            <a:ext cx="3600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閉会式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１２：１５～１２：３０）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702395"/>
              </p:ext>
            </p:extLst>
          </p:nvPr>
        </p:nvGraphicFramePr>
        <p:xfrm>
          <a:off x="558171" y="9757841"/>
          <a:ext cx="3529657" cy="2257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4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1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№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7" marR="91447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次　　　　　第</a:t>
                      </a:r>
                      <a:endParaRPr kumimoji="1" lang="ja-JP" altLang="en-US" sz="14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7" marR="91447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１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３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４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５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６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７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7" marR="91447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開式通告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講　　評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炬火消火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国旗・市旗・大会旗降納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（ふるさと田老愛唱歌斉唱）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大抽選会　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閉会通告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餅まき</a:t>
                      </a:r>
                      <a:endParaRPr kumimoji="1" lang="en-US" altLang="ja-JP" sz="1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7" marR="91447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4368552" y="8376527"/>
            <a:ext cx="4791897" cy="3770263"/>
          </a:xfrm>
          <a:prstGeom prst="rect">
            <a:avLst/>
          </a:prstGeom>
          <a:noFill/>
          <a:ln w="73025" cmpd="dbl">
            <a:solidFill>
              <a:srgbClr val="000000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大会運営のお願い</a:t>
            </a:r>
            <a:endParaRPr lang="en-US" altLang="ja-JP" sz="18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①競技参加者は、各自の責任で健康管理を確実に行ったうえで参加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すること。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・体温が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37.5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度を超えるなど、体調がすぐれない場合は参加し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ないこと。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・準備運動を十分に行いましょう。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大会中の</a:t>
            </a:r>
            <a:r>
              <a:rPr lang="ja-JP" altLang="ja-JP" sz="1200" dirty="0">
                <a:latin typeface="HG丸ｺﾞｼｯｸM-PRO" pitchFamily="50" charset="-128"/>
                <a:ea typeface="HG丸ｺﾞｼｯｸM-PRO" pitchFamily="50" charset="-128"/>
              </a:rPr>
              <a:t>事故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等については、応急措置と</a:t>
            </a:r>
            <a:r>
              <a:rPr lang="ja-JP" altLang="ja-JP" sz="1200" dirty="0">
                <a:latin typeface="HG丸ｺﾞｼｯｸM-PRO" pitchFamily="50" charset="-128"/>
                <a:ea typeface="HG丸ｺﾞｼｯｸM-PRO" pitchFamily="50" charset="-128"/>
              </a:rPr>
              <a:t>イベント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保険対応のみ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を行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いますの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で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、参加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者はケガ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をしないよう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十分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に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注意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してく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ださい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トイレは、「田老公民館」「一中体育館」をご利用ください。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大会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終了後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は、会場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の清掃に協力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し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、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ごみは各自持ち帰り</a:t>
            </a:r>
            <a:r>
              <a:rPr lang="ja-JP" altLang="en-US" sz="1200" dirty="0" err="1" smtClean="0">
                <a:latin typeface="HG丸ｺﾞｼｯｸM-PRO" pitchFamily="50" charset="-128"/>
                <a:ea typeface="HG丸ｺﾞｼｯｸM-PRO" pitchFamily="50" charset="-128"/>
              </a:rPr>
              <a:t>ましょ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う。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④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駐車場は、「イベント広場（田老町漁協前）・ドッグラン付近」、「田老野球場（ゲートボール場付近）」を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ご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利用ください。　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また、駐車場内の事故・盗難等について主催者側は責任を負いま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せんので、車両の自己管理を確実に行いますようお願します。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⑤学校敷地内は全て禁煙🚭です。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田老公民館、校門付近に灰皿を用意しますので、そちら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の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利用を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お願いします。　　　　　　　　　　　　　</a:t>
            </a:r>
            <a:r>
              <a:rPr lang="ja-JP" altLang="en-US" sz="1200" u="sng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44427" y="1823138"/>
            <a:ext cx="7683827" cy="503148"/>
          </a:xfrm>
          <a:prstGeom prst="rect">
            <a:avLst/>
          </a:prstGeom>
          <a:noFill/>
          <a:ln w="762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</a:rPr>
              <a:t>体育大会５年ぶりの開催を記念し、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「大抽選会」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と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「餅まき」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を行います！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5"/>
          <p:cNvSpPr txBox="1">
            <a:spLocks noChangeArrowheads="1"/>
          </p:cNvSpPr>
          <p:nvPr/>
        </p:nvSpPr>
        <p:spPr bwMode="auto">
          <a:xfrm>
            <a:off x="5737914" y="3287904"/>
            <a:ext cx="322284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　催：田老地区体育大会実行委員会 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催：宮古市、宮古市教育委員会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管：宮古市田老総合事務所　　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後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援：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(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一財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宮古市体育協会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田老地域づくり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田老地区自治会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連合会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田老町漁業協同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組合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宮古商工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会議所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田老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スタンプ会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道の駅たろう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連絡協議会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 useBgFill="1">
        <p:nvSpPr>
          <p:cNvPr id="20" name="タイトル 1"/>
          <p:cNvSpPr txBox="1">
            <a:spLocks/>
          </p:cNvSpPr>
          <p:nvPr/>
        </p:nvSpPr>
        <p:spPr bwMode="auto">
          <a:xfrm>
            <a:off x="501205" y="3702584"/>
            <a:ext cx="4775861" cy="587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>
              <a:spcBef>
                <a:spcPts val="600"/>
              </a:spcBef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　き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令和５年１０月８日（日）　９：１５～ </a:t>
            </a:r>
            <a:endParaRPr lang="ja-JP" altLang="en-US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 useBgFill="1">
        <p:nvSpPr>
          <p:cNvPr id="21" name="タイトル 1"/>
          <p:cNvSpPr txBox="1">
            <a:spLocks/>
          </p:cNvSpPr>
          <p:nvPr/>
        </p:nvSpPr>
        <p:spPr bwMode="auto">
          <a:xfrm>
            <a:off x="179886" y="5052508"/>
            <a:ext cx="5710723" cy="38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>
              <a:spcBef>
                <a:spcPts val="600"/>
              </a:spcBef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※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本事業の経費は、宮古市地域創造基金補助金により賄われています。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329063" y="2186425"/>
            <a:ext cx="7399191" cy="957951"/>
          </a:xfrm>
          <a:prstGeom prst="rect">
            <a:avLst/>
          </a:prstGeom>
          <a:noFill/>
          <a:ln w="762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・抽選券は、</a:t>
            </a:r>
            <a:r>
              <a:rPr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田老一中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正門前</a:t>
            </a:r>
            <a:r>
              <a:rPr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で１１：００まで配布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・大抽選会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は閉会式で行います。閉会式で会場内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にいる方が対象となります。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・抽選券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を紛失した場合は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無効になります。</a:t>
            </a:r>
            <a:endParaRPr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919216" y="1684653"/>
            <a:ext cx="7770821" cy="1511153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23" name="タイトル 1"/>
          <p:cNvSpPr txBox="1">
            <a:spLocks/>
          </p:cNvSpPr>
          <p:nvPr/>
        </p:nvSpPr>
        <p:spPr bwMode="auto">
          <a:xfrm>
            <a:off x="484566" y="4182038"/>
            <a:ext cx="4775861" cy="527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>
              <a:spcBef>
                <a:spcPts val="600"/>
              </a:spcBef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ところ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田老第一中学校校庭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（雨天中止） </a:t>
            </a:r>
            <a:endParaRPr lang="ja-JP" altLang="en-US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9" name="カギ線コネクタ 8"/>
          <p:cNvCxnSpPr/>
          <p:nvPr/>
        </p:nvCxnSpPr>
        <p:spPr>
          <a:xfrm>
            <a:off x="487428" y="5459154"/>
            <a:ext cx="8481531" cy="75519"/>
          </a:xfrm>
          <a:prstGeom prst="bentConnector3">
            <a:avLst>
              <a:gd name="adj1" fmla="val 6407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4" name="タイトル 1"/>
          <p:cNvSpPr txBox="1">
            <a:spLocks/>
          </p:cNvSpPr>
          <p:nvPr/>
        </p:nvSpPr>
        <p:spPr bwMode="auto">
          <a:xfrm>
            <a:off x="484566" y="4641328"/>
            <a:ext cx="6116234" cy="426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defTabSz="1279525" rtl="0" eaLnBrk="1" fontAlgn="base" hangingPunct="1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>
              <a:spcBef>
                <a:spcPts val="600"/>
              </a:spcBef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参加対象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どなたでも参加できます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要受付・８：３０～） </a:t>
            </a:r>
            <a:endParaRPr lang="ja-JP" altLang="en-US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2288" y="317284"/>
            <a:ext cx="5584697" cy="519283"/>
          </a:xfrm>
          <a:noFill/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ja-JP" altLang="en-US" sz="25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第７３回田老地区体育大会競技種目</a:t>
            </a: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649284"/>
              </p:ext>
            </p:extLst>
          </p:nvPr>
        </p:nvGraphicFramePr>
        <p:xfrm>
          <a:off x="541071" y="3031559"/>
          <a:ext cx="8347707" cy="7779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9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5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6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5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88513465"/>
                    </a:ext>
                  </a:extLst>
                </a:gridCol>
                <a:gridCol w="619549">
                  <a:extLst>
                    <a:ext uri="{9D8B030D-6E8A-4147-A177-3AD203B41FA5}">
                      <a16:colId xmlns:a16="http://schemas.microsoft.com/office/drawing/2014/main" val="3036781725"/>
                    </a:ext>
                  </a:extLst>
                </a:gridCol>
                <a:gridCol w="8873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16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競技順</a:t>
                      </a:r>
                      <a:endParaRPr kumimoji="1" lang="ja-JP" altLang="en-US" sz="9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競　技　種　目</a:t>
                      </a:r>
                      <a:endParaRPr kumimoji="1" lang="ja-JP" altLang="en-US" sz="9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対象年齢区分</a:t>
                      </a:r>
                      <a:endParaRPr kumimoji="1" lang="ja-JP" altLang="en-US" sz="9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競　技　内　容</a:t>
                      </a:r>
                      <a:endParaRPr kumimoji="1" lang="ja-JP" altLang="en-US" sz="9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回数</a:t>
                      </a:r>
                      <a:endParaRPr kumimoji="1" lang="ja-JP" altLang="en-US" sz="9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人数</a:t>
                      </a:r>
                      <a:endParaRPr kumimoji="1" lang="ja-JP" altLang="en-US" sz="9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場所</a:t>
                      </a:r>
                      <a:endParaRPr kumimoji="1" lang="ja-JP" altLang="en-US" sz="9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開始時間</a:t>
                      </a:r>
                      <a:endParaRPr kumimoji="1" lang="en-US" altLang="ja-JP" sz="900" dirty="0" smtClean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</a:t>
                      </a:r>
                      <a:endParaRPr kumimoji="1" lang="ja-JP" altLang="en-US" sz="9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１</a:t>
                      </a:r>
                      <a:endParaRPr kumimoji="1" lang="ja-JP" altLang="en-US" sz="12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　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始走式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大会長、来賓、幼児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大会長、来賓、幼児が同時にスタートし、ゴールでテープカットする。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５人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Ｆ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フィールド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9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：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45</a:t>
                      </a:r>
                    </a:p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（５分）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endParaRPr kumimoji="1" lang="ja-JP" altLang="en-US" sz="12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宮古北高等学校・田老第一中学校</a:t>
                      </a: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吹奏楽部合同演奏</a:t>
                      </a: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キセキ（北高生による単独演奏）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青いベンチ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（北高生と一中生の合同演奏）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/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9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：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50</a:t>
                      </a:r>
                      <a:b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（１５分）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408195"/>
                  </a:ext>
                </a:extLst>
              </a:tr>
              <a:tr h="3886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３</a:t>
                      </a:r>
                      <a:endParaRPr kumimoji="1" lang="ja-JP" altLang="en-US" sz="12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宝ひろい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幼児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宝袋を拾ってゴールする。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宝袋に「お楽しみ券」があれば、賞品と引き換えます。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幼児は保護者の伴走も可。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人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Ｆ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フィールド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：０５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（１０分）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７０歳以上</a:t>
                      </a: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人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70692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４</a:t>
                      </a:r>
                      <a:endParaRPr kumimoji="1" lang="ja-JP" altLang="en-US" sz="12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田老名物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～未来の後継者～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小学生高学年以上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（男女混合）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４人１組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第１走者　カギでアワビ貝を５枚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第２走者　タモでカゼ（タワシ）を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個第３走者　カギでアワビ貝を５枚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第４走者　浜迎えのヨゴダに移し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２人でヨゴダを持ってゴール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する。</a:t>
                      </a: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１６組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64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人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Ｔ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トラック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u="none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900" u="none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：１</a:t>
                      </a:r>
                      <a:r>
                        <a:rPr kumimoji="1" lang="en-US" altLang="ja-JP" sz="900" u="none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  <a:endParaRPr kumimoji="1" lang="en-US" altLang="ja-JP" sz="900" u="none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900" u="none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（２５分）</a:t>
                      </a:r>
                      <a:endParaRPr kumimoji="1" lang="ja-JP" altLang="en-US" sz="900" u="none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5018267"/>
                  </a:ext>
                </a:extLst>
              </a:tr>
              <a:tr h="7233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u="none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５</a:t>
                      </a:r>
                      <a:endParaRPr kumimoji="1" lang="ja-JP" altLang="en-US" sz="1200" u="none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徒競走</a:t>
                      </a:r>
                      <a:endParaRPr kumimoji="1" lang="en-US" altLang="ja-JP" sz="1400" b="0" i="0" dirty="0" smtClean="0">
                        <a:solidFill>
                          <a:schemeClr val="tx1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目指せ！！</a:t>
                      </a:r>
                      <a:endParaRPr kumimoji="1" lang="en-US" altLang="ja-JP" sz="1400" b="0" i="0" dirty="0" smtClean="0">
                        <a:solidFill>
                          <a:schemeClr val="tx1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  令和のボルト</a:t>
                      </a:r>
                      <a:endParaRPr kumimoji="1" lang="en-US" altLang="ja-JP" sz="1400" b="0" i="0" dirty="0" smtClean="0">
                        <a:solidFill>
                          <a:schemeClr val="tx1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小学生（低学年・高学年）の部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中学生の部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高校生の部　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スタートからゴールまでの全力走。小学生低学年は半周（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90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ｍ）、高学年以上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は１１０ｍ。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６４人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Ｔ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トラック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：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40</a:t>
                      </a:r>
                    </a:p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（１５分）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951">
                <a:tc gridSpan="8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</a:t>
                      </a:r>
                      <a:r>
                        <a:rPr kumimoji="1" lang="ja-JP" altLang="en-US" sz="1600" b="1" u="none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マスゲーム　田老保育所児童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（１０：５５～）</a:t>
                      </a:r>
                      <a:endParaRPr kumimoji="1" lang="en-US" altLang="ja-JP" sz="1400" b="0" u="none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9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213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u="none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６</a:t>
                      </a:r>
                      <a:endParaRPr kumimoji="1" lang="ja-JP" altLang="en-US" sz="1200" u="none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三王岩に</a:t>
                      </a:r>
                      <a:endParaRPr kumimoji="1" lang="en-US" altLang="ja-JP" sz="1400" b="0" i="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ストライク！！</a:t>
                      </a:r>
                      <a:endParaRPr kumimoji="1" lang="en-US" altLang="ja-JP" sz="1400" b="0" i="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  黄金の玉入れ</a:t>
                      </a: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中学生以上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zh-TW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  <a:r>
                        <a:rPr kumimoji="1" lang="zh-TW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人１組</a:t>
                      </a:r>
                      <a:endParaRPr kumimoji="1" lang="en-US" altLang="zh-TW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２人１組で各々ボールを持ちスタート。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１人目が第１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ポイント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で、２人目が第２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ポイントで、三王岩のカゴにボール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を投げ、入ったら次に進む。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ボールが入らなかったら、コーンまで戻り、次へ進む。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+mn-cs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１６組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３２人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Ｔ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トラック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：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</a:p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（２５分）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757620"/>
                  </a:ext>
                </a:extLst>
              </a:tr>
              <a:tr h="9861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u="none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７</a:t>
                      </a:r>
                      <a:endParaRPr kumimoji="1" lang="ja-JP" altLang="en-US" sz="1200" u="none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元気ですか</a:t>
                      </a:r>
                      <a:endParaRPr kumimoji="1" lang="en-US" altLang="ja-JP" sz="1400" b="0" i="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　　　～！！</a:t>
                      </a:r>
                      <a:endParaRPr kumimoji="1" lang="en-US" altLang="ja-JP" sz="1400" b="0" i="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かりんとう</a:t>
                      </a:r>
                      <a:endParaRPr kumimoji="1" lang="en-US" altLang="ja-JP" sz="1400" b="0" i="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 　　　食い競争</a:t>
                      </a: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中学生以上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８人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×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３レース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赤い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タオルを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巻いてスタート。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レーン上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の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かりんとうを取り食べ終わったら、障害物を超え、ゴールへ進む。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+mn-cs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２４人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Ｔ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トラック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：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35</a:t>
                      </a:r>
                    </a:p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（２０分）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766074"/>
                  </a:ext>
                </a:extLst>
              </a:tr>
              <a:tr h="58771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u="none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８</a:t>
                      </a:r>
                      <a:endParaRPr kumimoji="1" lang="ja-JP" altLang="en-US" sz="1200" u="none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伝統の</a:t>
                      </a:r>
                      <a:endParaRPr kumimoji="1" lang="en-US" altLang="ja-JP" sz="1400" b="0" i="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スティック</a:t>
                      </a:r>
                      <a:endParaRPr kumimoji="1" lang="en-US" altLang="ja-JP" sz="1400" b="0" i="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i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　　ボーリング</a:t>
                      </a: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小・中学生の部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５人１組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×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６組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スティックでボールを打ってビール瓶を倒したら、次の競技者にリレーし、最終競技者は、ビール瓶を倒した後、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ゴールを目指す。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瓶は２本のうち１本でも倒れれば良い。瓶までの距離は一般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ｍ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、小中学生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ｍ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。</a:t>
                      </a: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６組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３０人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Ｆ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フィールド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：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55</a:t>
                      </a:r>
                    </a:p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（２５分）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23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一般の部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５人１組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×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６組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６組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３０人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848862"/>
                  </a:ext>
                </a:extLst>
              </a:tr>
              <a:tr h="661392">
                <a:tc gridSpan="8">
                  <a:txBody>
                    <a:bodyPr/>
                    <a:lstStyle/>
                    <a:p>
                      <a:pPr algn="l"/>
                      <a:r>
                        <a:rPr kumimoji="1" lang="ja-JP" altLang="en-US" sz="1800" u="none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　　田　老　音　頭</a:t>
                      </a:r>
                      <a:r>
                        <a:rPr kumimoji="1" lang="ja-JP" altLang="en-US" sz="16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（♬</a:t>
                      </a:r>
                      <a:r>
                        <a:rPr kumimoji="1" lang="ja-JP" altLang="en-US" sz="1600" u="none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さ</a:t>
                      </a:r>
                      <a:r>
                        <a:rPr kumimoji="1" lang="ja-JP" altLang="en-US" sz="16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～輪になって踊</a:t>
                      </a:r>
                      <a:r>
                        <a:rPr kumimoji="1" lang="ja-JP" altLang="en-US" sz="1600" u="none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ろ</a:t>
                      </a:r>
                      <a:r>
                        <a:rPr kumimoji="1" lang="ja-JP" altLang="en-US" sz="16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～♬）</a:t>
                      </a:r>
                      <a:endParaRPr kumimoji="1" lang="ja-JP" altLang="en-US" sz="160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i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+mn-cs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48" marR="91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6848654"/>
                  </a:ext>
                </a:extLst>
              </a:tr>
            </a:tbl>
          </a:graphicData>
        </a:graphic>
      </p:graphicFrame>
      <p:sp>
        <p:nvSpPr>
          <p:cNvPr id="4191" name="テキスト ボックス 4"/>
          <p:cNvSpPr txBox="1">
            <a:spLocks noChangeArrowheads="1"/>
          </p:cNvSpPr>
          <p:nvPr/>
        </p:nvSpPr>
        <p:spPr bwMode="auto">
          <a:xfrm>
            <a:off x="680491" y="10939345"/>
            <a:ext cx="72093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１   競技開始</a:t>
            </a:r>
            <a:r>
              <a:rPr lang="ja-JP" altLang="en-US" sz="1600" dirty="0"/>
              <a:t>時間はあくまで目安であり、予定より早くなることが</a:t>
            </a:r>
            <a:r>
              <a:rPr lang="ja-JP" altLang="en-US" sz="1600" dirty="0" smtClean="0"/>
              <a:t>あります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600" b="1" dirty="0" smtClean="0"/>
              <a:t>　　　 </a:t>
            </a:r>
            <a:r>
              <a:rPr lang="ja-JP" altLang="en-US" sz="1600" dirty="0" smtClean="0">
                <a:latin typeface="ＭＳ Ｐゴシック" panose="020B0600070205080204" pitchFamily="50" charset="-128"/>
              </a:rPr>
              <a:t>案内</a:t>
            </a:r>
            <a:r>
              <a:rPr lang="ja-JP" altLang="en-US" sz="1600" dirty="0">
                <a:latin typeface="ＭＳ Ｐゴシック" panose="020B0600070205080204" pitchFamily="50" charset="-128"/>
              </a:rPr>
              <a:t>放送に従って早めに選手集合場所に集まってください</a:t>
            </a:r>
            <a:r>
              <a:rPr lang="ja-JP" altLang="en-US" sz="1600" dirty="0" smtClean="0">
                <a:latin typeface="ＭＳ Ｐゴシック" panose="020B0600070205080204" pitchFamily="50" charset="-128"/>
              </a:rPr>
              <a:t>。</a:t>
            </a:r>
            <a:endParaRPr lang="en-US" altLang="ja-JP" sz="1600" b="1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2712368" y="12205159"/>
            <a:ext cx="2241550" cy="681038"/>
          </a:xfrm>
        </p:spPr>
        <p:txBody>
          <a:bodyPr/>
          <a:lstStyle/>
          <a:p>
            <a:pPr>
              <a:defRPr/>
            </a:pPr>
            <a:fld id="{450FE2A1-6826-45E4-A024-A38D3E0BAF8A}" type="slidenum">
              <a:rPr lang="ja-JP" altLang="en-US" sz="1800" b="1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511135" y="826623"/>
            <a:ext cx="25359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≪競技参加について≫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4"/>
          <p:cNvSpPr txBox="1">
            <a:spLocks noChangeArrowheads="1"/>
          </p:cNvSpPr>
          <p:nvPr/>
        </p:nvSpPr>
        <p:spPr bwMode="auto">
          <a:xfrm>
            <a:off x="527109" y="1222104"/>
            <a:ext cx="86659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/>
              <a:t>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競技種目３・４・５・６・７・８に参加する方は、事前に受付を済ませてください。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宝ひろい「７０歳以上」のみ、受付をしないで応援席からの参加も可とします。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宝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袋は数量限定です。あらかじめご了承願います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4"/>
          <p:cNvSpPr txBox="1">
            <a:spLocks noChangeArrowheads="1"/>
          </p:cNvSpPr>
          <p:nvPr/>
        </p:nvSpPr>
        <p:spPr bwMode="auto">
          <a:xfrm>
            <a:off x="680491" y="11483254"/>
            <a:ext cx="858460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1600" dirty="0" smtClean="0"/>
              <a:t>※</a:t>
            </a:r>
            <a:r>
              <a:rPr lang="ja-JP" altLang="en-US" sz="1600" dirty="0"/>
              <a:t>２</a:t>
            </a:r>
            <a:r>
              <a:rPr lang="ja-JP" altLang="en-US" sz="1600" dirty="0" smtClean="0"/>
              <a:t>   天候</a:t>
            </a:r>
            <a:r>
              <a:rPr lang="ja-JP" altLang="en-US" sz="1600" dirty="0"/>
              <a:t>や進行</a:t>
            </a:r>
            <a:r>
              <a:rPr lang="ja-JP" altLang="en-US" sz="1600" dirty="0" smtClean="0"/>
              <a:t>状況により</a:t>
            </a:r>
            <a:r>
              <a:rPr lang="ja-JP" altLang="en-US" sz="1600" dirty="0"/>
              <a:t>、</a:t>
            </a:r>
            <a:r>
              <a:rPr lang="ja-JP" altLang="en-US" sz="1600" dirty="0" smtClean="0"/>
              <a:t>競技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順番</a:t>
            </a:r>
            <a:r>
              <a:rPr lang="ja-JP" altLang="en-US" sz="1600" dirty="0"/>
              <a:t>を変更する</a:t>
            </a:r>
            <a:r>
              <a:rPr lang="ja-JP" altLang="en-US" sz="1600" dirty="0" smtClean="0"/>
              <a:t>場合</a:t>
            </a:r>
            <a:r>
              <a:rPr lang="ja-JP" altLang="en-US" sz="1600" dirty="0"/>
              <a:t>も</a:t>
            </a:r>
            <a:r>
              <a:rPr lang="ja-JP" altLang="en-US" sz="1600" dirty="0" smtClean="0"/>
              <a:t>あります。あらかじめご了承</a:t>
            </a:r>
            <a:r>
              <a:rPr lang="ja-JP" altLang="en-US" sz="1600" dirty="0"/>
              <a:t>ください</a:t>
            </a:r>
            <a:r>
              <a:rPr lang="ja-JP" altLang="en-US" sz="1600" dirty="0" smtClean="0"/>
              <a:t>。　 </a:t>
            </a:r>
            <a:endParaRPr lang="en-US" altLang="ja-JP" sz="1600" dirty="0"/>
          </a:p>
        </p:txBody>
      </p:sp>
      <p:sp>
        <p:nvSpPr>
          <p:cNvPr id="9" name="テキスト ボックス 4"/>
          <p:cNvSpPr txBox="1">
            <a:spLocks noChangeArrowheads="1"/>
          </p:cNvSpPr>
          <p:nvPr/>
        </p:nvSpPr>
        <p:spPr bwMode="auto">
          <a:xfrm>
            <a:off x="680491" y="11821808"/>
            <a:ext cx="82082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３　全ての競技を通じて、年齢・男女問わず楽しんでいただくことを目的としています。</a:t>
            </a:r>
            <a:endParaRPr lang="en-US" altLang="ja-JP" sz="1600" dirty="0"/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708751" y="2167355"/>
            <a:ext cx="6264696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受付場所　本部テント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裏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競技参加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者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受付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受付時間　８：３０～（各競技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定員になり次第締め切ります）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895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130" y="1211305"/>
            <a:ext cx="7536203" cy="7222194"/>
          </a:xfrm>
          <a:prstGeom prst="rect">
            <a:avLst/>
          </a:prstGeom>
        </p:spPr>
      </p:pic>
      <p:sp>
        <p:nvSpPr>
          <p:cNvPr id="5130" name="テキスト ボックス 29"/>
          <p:cNvSpPr txBox="1">
            <a:spLocks noChangeArrowheads="1"/>
          </p:cNvSpPr>
          <p:nvPr/>
        </p:nvSpPr>
        <p:spPr bwMode="auto">
          <a:xfrm>
            <a:off x="2175321" y="593614"/>
            <a:ext cx="55959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難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路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図</a:t>
            </a:r>
            <a:endParaRPr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31" name="テキスト ボックス 61"/>
          <p:cNvSpPr txBox="1">
            <a:spLocks noChangeArrowheads="1"/>
          </p:cNvSpPr>
          <p:nvPr/>
        </p:nvSpPr>
        <p:spPr bwMode="auto">
          <a:xfrm>
            <a:off x="1425294" y="9316262"/>
            <a:ext cx="6678599" cy="2246769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大津波警報の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発令及び震度５弱以上の地震が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発生した場合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体育大会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中止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案内放送や係員の指示 に従って、速やかに避難場所に指定されている最寄りの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「赤沼山高台」、「熊野神社高台」に避難してください。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震度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４以下の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場合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職員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が田老総合事務所に出勤し、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情報収集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のうえ、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会場の事務局と　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連絡を取り合い、避難誘導に備えます。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4767270" y="11878596"/>
            <a:ext cx="412040" cy="681038"/>
          </a:xfrm>
        </p:spPr>
        <p:txBody>
          <a:bodyPr/>
          <a:lstStyle/>
          <a:p>
            <a:pPr>
              <a:defRPr/>
            </a:pPr>
            <a:fld id="{450FE2A1-6826-45E4-A024-A38D3E0BAF8A}" type="slidenum">
              <a:rPr lang="ja-JP" altLang="en-US" sz="1800" b="1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ja-JP" altLang="en-US" sz="1800" b="1" dirty="0">
              <a:solidFill>
                <a:schemeClr val="tx1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262130" y="1996276"/>
            <a:ext cx="4938288" cy="5127850"/>
            <a:chOff x="1788302" y="5245203"/>
            <a:chExt cx="4078862" cy="4045263"/>
          </a:xfrm>
        </p:grpSpPr>
        <p:sp>
          <p:nvSpPr>
            <p:cNvPr id="13" name="円/楕円 12"/>
            <p:cNvSpPr/>
            <p:nvPr/>
          </p:nvSpPr>
          <p:spPr>
            <a:xfrm>
              <a:off x="3493337" y="7155469"/>
              <a:ext cx="1407291" cy="1254016"/>
            </a:xfrm>
            <a:prstGeom prst="ellipse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641605" y="7645715"/>
              <a:ext cx="1106070" cy="2427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latin typeface="HG丸ｺﾞｼｯｸM-PRO" pitchFamily="50" charset="-128"/>
                  <a:ea typeface="HG丸ｺﾞｼｯｸM-PRO" pitchFamily="50" charset="-128"/>
                </a:rPr>
                <a:t>体育大会会場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4403120" y="5245203"/>
              <a:ext cx="1152525" cy="364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>
              <a:spAutoFit/>
            </a:bodyPr>
            <a:lstStyle/>
            <a:p>
              <a:pPr algn="ctr"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dirty="0" smtClean="0">
                  <a:latin typeface="HG丸ｺﾞｼｯｸM-PRO" pitchFamily="50" charset="-128"/>
                  <a:ea typeface="HG丸ｺﾞｼｯｸM-PRO" pitchFamily="50" charset="-128"/>
                </a:rPr>
                <a:t>津波避難</a:t>
              </a:r>
              <a:r>
                <a:rPr lang="ja-JP" altLang="en-US" sz="1200" dirty="0">
                  <a:latin typeface="HG丸ｺﾞｼｯｸM-PRO" pitchFamily="50" charset="-128"/>
                  <a:ea typeface="HG丸ｺﾞｼｯｸM-PRO" pitchFamily="50" charset="-128"/>
                </a:rPr>
                <a:t>場所</a:t>
              </a:r>
              <a:endParaRPr lang="en-US" altLang="ja-JP" sz="12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熊野神社高台</a:t>
              </a: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1788302" y="8608090"/>
              <a:ext cx="1100851" cy="364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dirty="0" smtClean="0">
                  <a:latin typeface="HG丸ｺﾞｼｯｸM-PRO" pitchFamily="50" charset="-128"/>
                  <a:ea typeface="HG丸ｺﾞｼｯｸM-PRO" pitchFamily="50" charset="-128"/>
                </a:rPr>
                <a:t>津波避難</a:t>
              </a:r>
              <a:r>
                <a:rPr lang="ja-JP" altLang="en-US" sz="1200" dirty="0">
                  <a:latin typeface="HG丸ｺﾞｼｯｸM-PRO" pitchFamily="50" charset="-128"/>
                  <a:ea typeface="HG丸ｺﾞｼｯｸM-PRO" pitchFamily="50" charset="-128"/>
                </a:rPr>
                <a:t>場所</a:t>
              </a:r>
              <a:endParaRPr lang="en-US" altLang="ja-JP" sz="1200" dirty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200" u="sng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赤沼山高台</a:t>
              </a:r>
              <a:endParaRPr lang="ja-JP" altLang="en-US" sz="1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7" name="フリーフォーム 66"/>
            <p:cNvSpPr/>
            <p:nvPr/>
          </p:nvSpPr>
          <p:spPr>
            <a:xfrm>
              <a:off x="3239195" y="8293273"/>
              <a:ext cx="320118" cy="997193"/>
            </a:xfrm>
            <a:custGeom>
              <a:avLst/>
              <a:gdLst>
                <a:gd name="connsiteX0" fmla="*/ 93662 w 712787"/>
                <a:gd name="connsiteY0" fmla="*/ 0 h 1504950"/>
                <a:gd name="connsiteX1" fmla="*/ 84137 w 712787"/>
                <a:gd name="connsiteY1" fmla="*/ 428625 h 1504950"/>
                <a:gd name="connsiteX2" fmla="*/ 598487 w 712787"/>
                <a:gd name="connsiteY2" fmla="*/ 704850 h 1504950"/>
                <a:gd name="connsiteX3" fmla="*/ 379412 w 712787"/>
                <a:gd name="connsiteY3" fmla="*/ 1019175 h 1504950"/>
                <a:gd name="connsiteX4" fmla="*/ 712787 w 712787"/>
                <a:gd name="connsiteY4" fmla="*/ 1504950 h 1504950"/>
                <a:gd name="connsiteX5" fmla="*/ 712787 w 712787"/>
                <a:gd name="connsiteY5" fmla="*/ 1504950 h 1504950"/>
                <a:gd name="connsiteX6" fmla="*/ 712787 w 712787"/>
                <a:gd name="connsiteY6" fmla="*/ 1504950 h 150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12787" h="1504950">
                  <a:moveTo>
                    <a:pt x="93662" y="0"/>
                  </a:moveTo>
                  <a:cubicBezTo>
                    <a:pt x="46831" y="155575"/>
                    <a:pt x="0" y="311150"/>
                    <a:pt x="84137" y="428625"/>
                  </a:cubicBezTo>
                  <a:cubicBezTo>
                    <a:pt x="168275" y="546100"/>
                    <a:pt x="549275" y="606425"/>
                    <a:pt x="598487" y="704850"/>
                  </a:cubicBezTo>
                  <a:cubicBezTo>
                    <a:pt x="647699" y="803275"/>
                    <a:pt x="360362" y="885825"/>
                    <a:pt x="379412" y="1019175"/>
                  </a:cubicBezTo>
                  <a:cubicBezTo>
                    <a:pt x="398462" y="1152525"/>
                    <a:pt x="712787" y="1504950"/>
                    <a:pt x="712787" y="1504950"/>
                  </a:cubicBezTo>
                  <a:lnTo>
                    <a:pt x="712787" y="1504950"/>
                  </a:lnTo>
                  <a:lnTo>
                    <a:pt x="712787" y="1504950"/>
                  </a:lnTo>
                </a:path>
              </a:pathLst>
            </a:custGeom>
            <a:ln w="38100">
              <a:solidFill>
                <a:srgbClr val="FF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69" name="フリーフォーム 68"/>
            <p:cNvSpPr/>
            <p:nvPr/>
          </p:nvSpPr>
          <p:spPr>
            <a:xfrm rot="255814">
              <a:off x="3568659" y="8473964"/>
              <a:ext cx="765965" cy="527670"/>
            </a:xfrm>
            <a:custGeom>
              <a:avLst/>
              <a:gdLst>
                <a:gd name="connsiteX0" fmla="*/ 704850 w 704850"/>
                <a:gd name="connsiteY0" fmla="*/ 0 h 747713"/>
                <a:gd name="connsiteX1" fmla="*/ 561975 w 704850"/>
                <a:gd name="connsiteY1" fmla="*/ 657225 h 747713"/>
                <a:gd name="connsiteX2" fmla="*/ 0 w 704850"/>
                <a:gd name="connsiteY2" fmla="*/ 542925 h 74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4850" h="747713">
                  <a:moveTo>
                    <a:pt x="704850" y="0"/>
                  </a:moveTo>
                  <a:cubicBezTo>
                    <a:pt x="692150" y="283369"/>
                    <a:pt x="679450" y="566738"/>
                    <a:pt x="561975" y="657225"/>
                  </a:cubicBezTo>
                  <a:cubicBezTo>
                    <a:pt x="444500" y="747713"/>
                    <a:pt x="222250" y="645319"/>
                    <a:pt x="0" y="542925"/>
                  </a:cubicBezTo>
                </a:path>
              </a:pathLst>
            </a:custGeom>
            <a:ln w="38100">
              <a:solidFill>
                <a:srgbClr val="FF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21" name="フリーフォーム 20"/>
            <p:cNvSpPr/>
            <p:nvPr/>
          </p:nvSpPr>
          <p:spPr>
            <a:xfrm>
              <a:off x="4235149" y="8447499"/>
              <a:ext cx="892144" cy="685381"/>
            </a:xfrm>
            <a:custGeom>
              <a:avLst/>
              <a:gdLst>
                <a:gd name="connsiteX0" fmla="*/ 704850 w 704850"/>
                <a:gd name="connsiteY0" fmla="*/ 0 h 747713"/>
                <a:gd name="connsiteX1" fmla="*/ 561975 w 704850"/>
                <a:gd name="connsiteY1" fmla="*/ 657225 h 747713"/>
                <a:gd name="connsiteX2" fmla="*/ 0 w 704850"/>
                <a:gd name="connsiteY2" fmla="*/ 542925 h 74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4850" h="747713">
                  <a:moveTo>
                    <a:pt x="704850" y="0"/>
                  </a:moveTo>
                  <a:cubicBezTo>
                    <a:pt x="692150" y="283369"/>
                    <a:pt x="679450" y="566738"/>
                    <a:pt x="561975" y="657225"/>
                  </a:cubicBezTo>
                  <a:cubicBezTo>
                    <a:pt x="444500" y="747713"/>
                    <a:pt x="222250" y="645319"/>
                    <a:pt x="0" y="542925"/>
                  </a:cubicBezTo>
                </a:path>
              </a:pathLst>
            </a:custGeom>
            <a:ln w="38100">
              <a:solidFill>
                <a:srgbClr val="FF0000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cxnSp>
          <p:nvCxnSpPr>
            <p:cNvPr id="10" name="直線矢印コネクタ 9"/>
            <p:cNvCxnSpPr/>
            <p:nvPr/>
          </p:nvCxnSpPr>
          <p:spPr>
            <a:xfrm flipV="1">
              <a:off x="2380033" y="7859426"/>
              <a:ext cx="696013" cy="54141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headEnd type="triangl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フリーフォーム 32"/>
            <p:cNvSpPr/>
            <p:nvPr/>
          </p:nvSpPr>
          <p:spPr>
            <a:xfrm>
              <a:off x="4800564" y="5747158"/>
              <a:ext cx="1066600" cy="1519262"/>
            </a:xfrm>
            <a:custGeom>
              <a:avLst/>
              <a:gdLst>
                <a:gd name="connsiteX0" fmla="*/ 363626 w 1001064"/>
                <a:gd name="connsiteY0" fmla="*/ 1372362 h 1409474"/>
                <a:gd name="connsiteX1" fmla="*/ 573176 w 1001064"/>
                <a:gd name="connsiteY1" fmla="*/ 1324737 h 1409474"/>
                <a:gd name="connsiteX2" fmla="*/ 849401 w 1001064"/>
                <a:gd name="connsiteY2" fmla="*/ 1381887 h 1409474"/>
                <a:gd name="connsiteX3" fmla="*/ 982751 w 1001064"/>
                <a:gd name="connsiteY3" fmla="*/ 810387 h 1409474"/>
                <a:gd name="connsiteX4" fmla="*/ 449351 w 1001064"/>
                <a:gd name="connsiteY4" fmla="*/ 696087 h 1409474"/>
                <a:gd name="connsiteX5" fmla="*/ 296951 w 1001064"/>
                <a:gd name="connsiteY5" fmla="*/ 705612 h 1409474"/>
                <a:gd name="connsiteX6" fmla="*/ 11201 w 1001064"/>
                <a:gd name="connsiteY6" fmla="*/ 238887 h 1409474"/>
                <a:gd name="connsiteX7" fmla="*/ 58826 w 1001064"/>
                <a:gd name="connsiteY7" fmla="*/ 19812 h 1409474"/>
                <a:gd name="connsiteX8" fmla="*/ 68351 w 1001064"/>
                <a:gd name="connsiteY8" fmla="*/ 10287 h 1409474"/>
                <a:gd name="connsiteX9" fmla="*/ 68351 w 1001064"/>
                <a:gd name="connsiteY9" fmla="*/ 10287 h 1409474"/>
                <a:gd name="connsiteX10" fmla="*/ 68351 w 1001064"/>
                <a:gd name="connsiteY10" fmla="*/ 10287 h 1409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01064" h="1409474">
                  <a:moveTo>
                    <a:pt x="363626" y="1372362"/>
                  </a:moveTo>
                  <a:cubicBezTo>
                    <a:pt x="427920" y="1347756"/>
                    <a:pt x="492214" y="1323150"/>
                    <a:pt x="573176" y="1324737"/>
                  </a:cubicBezTo>
                  <a:cubicBezTo>
                    <a:pt x="654138" y="1326324"/>
                    <a:pt x="781139" y="1467612"/>
                    <a:pt x="849401" y="1381887"/>
                  </a:cubicBezTo>
                  <a:cubicBezTo>
                    <a:pt x="917664" y="1296162"/>
                    <a:pt x="1049426" y="924687"/>
                    <a:pt x="982751" y="810387"/>
                  </a:cubicBezTo>
                  <a:cubicBezTo>
                    <a:pt x="916076" y="696087"/>
                    <a:pt x="563651" y="713549"/>
                    <a:pt x="449351" y="696087"/>
                  </a:cubicBezTo>
                  <a:cubicBezTo>
                    <a:pt x="335051" y="678625"/>
                    <a:pt x="369976" y="781812"/>
                    <a:pt x="296951" y="705612"/>
                  </a:cubicBezTo>
                  <a:cubicBezTo>
                    <a:pt x="223926" y="629412"/>
                    <a:pt x="50888" y="353187"/>
                    <a:pt x="11201" y="238887"/>
                  </a:cubicBezTo>
                  <a:cubicBezTo>
                    <a:pt x="-28486" y="124587"/>
                    <a:pt x="49301" y="57912"/>
                    <a:pt x="58826" y="19812"/>
                  </a:cubicBezTo>
                  <a:cubicBezTo>
                    <a:pt x="68351" y="-18288"/>
                    <a:pt x="68351" y="10287"/>
                    <a:pt x="68351" y="10287"/>
                  </a:cubicBezTo>
                  <a:lnTo>
                    <a:pt x="68351" y="10287"/>
                  </a:lnTo>
                  <a:lnTo>
                    <a:pt x="68351" y="10287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角丸四角形 8"/>
          <p:cNvSpPr/>
          <p:nvPr/>
        </p:nvSpPr>
        <p:spPr>
          <a:xfrm>
            <a:off x="4475274" y="1869182"/>
            <a:ext cx="1347987" cy="715194"/>
          </a:xfrm>
          <a:prstGeom prst="roundRect">
            <a:avLst>
              <a:gd name="adj" fmla="val 50000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1254537" y="6077928"/>
            <a:ext cx="1347987" cy="715194"/>
          </a:xfrm>
          <a:prstGeom prst="roundRect">
            <a:avLst>
              <a:gd name="adj" fmla="val 50000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/>
          <p:cNvCxnSpPr/>
          <p:nvPr/>
        </p:nvCxnSpPr>
        <p:spPr>
          <a:xfrm flipH="1" flipV="1">
            <a:off x="2457925" y="6791544"/>
            <a:ext cx="830503" cy="332582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2821205" y="496144"/>
            <a:ext cx="4067627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テキスト ボックス 31"/>
          <p:cNvSpPr txBox="1">
            <a:spLocks noChangeArrowheads="1"/>
          </p:cNvSpPr>
          <p:nvPr/>
        </p:nvSpPr>
        <p:spPr bwMode="auto">
          <a:xfrm>
            <a:off x="1549131" y="1192149"/>
            <a:ext cx="3097213" cy="4778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臨時駐車場位置図</a:t>
            </a:r>
          </a:p>
        </p:txBody>
      </p:sp>
      <p:sp>
        <p:nvSpPr>
          <p:cNvPr id="6158" name="テキスト ボックス 63"/>
          <p:cNvSpPr txBox="1">
            <a:spLocks noChangeArrowheads="1"/>
          </p:cNvSpPr>
          <p:nvPr/>
        </p:nvSpPr>
        <p:spPr bwMode="auto">
          <a:xfrm>
            <a:off x="936225" y="6482255"/>
            <a:ext cx="4431387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駐車場は、次の場所をご利用ください。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①イベント広場（田老町漁協前付近）</a:t>
            </a:r>
            <a:endParaRPr lang="en-US" altLang="ja-JP" sz="16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ドッグラン付近</a:t>
            </a:r>
            <a:endParaRPr lang="en-US" altLang="ja-JP" sz="16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②田老野球場南側（ゲートボール場付近）</a:t>
            </a:r>
            <a:endParaRPr lang="en-US" altLang="ja-JP" sz="16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en-US" altLang="ja-JP" sz="16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田老球場の駐車場は、「第１４回岩手県５０歳野球大会・秋季大会」のため利用できません。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駐車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場内の事故・盗難等について主催者側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は、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責任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を負いませんので、車両の自己管理を確実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に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行いますよう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お願いします。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59" name="テキスト ボックス 64"/>
          <p:cNvSpPr txBox="1">
            <a:spLocks noChangeArrowheads="1"/>
          </p:cNvSpPr>
          <p:nvPr/>
        </p:nvSpPr>
        <p:spPr bwMode="auto">
          <a:xfrm>
            <a:off x="6024736" y="1192148"/>
            <a:ext cx="2519363" cy="4778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歴代優勝チーム</a:t>
            </a: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133664"/>
              </p:ext>
            </p:extLst>
          </p:nvPr>
        </p:nvGraphicFramePr>
        <p:xfrm>
          <a:off x="5711512" y="1873312"/>
          <a:ext cx="3290388" cy="960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65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回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年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チーム名</a:t>
                      </a:r>
                      <a:endParaRPr kumimoji="1" lang="ja-JP" altLang="en-US" sz="9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回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年</a:t>
                      </a:r>
                      <a:endParaRPr kumimoji="1" lang="ja-JP" altLang="en-US" sz="12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rgbClr val="00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チーム名</a:t>
                      </a:r>
                      <a:endParaRPr kumimoji="1" lang="ja-JP" altLang="en-US" sz="900" dirty="0">
                        <a:solidFill>
                          <a:srgbClr val="00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21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不　明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57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　林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22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不　明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58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摂　待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23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不　明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38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59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神　田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24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不　明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39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　平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５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25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川　向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61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　平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６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26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上　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41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62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　林</a:t>
                      </a: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７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27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田　中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42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63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中止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８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28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　林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43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元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　林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９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29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不　明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44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乙　部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下　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　平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31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上・中町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46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乙　部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32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上・中町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47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 堀 内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33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上・中町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48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摂　待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34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中止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49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7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 堀 内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35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　林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　平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36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上・中町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51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9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乙　部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37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下　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52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荒　谷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38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下　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53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　平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39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上　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54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　平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上　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55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13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　平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41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川　向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56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14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　平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42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田　中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57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15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　平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43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　林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58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16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　平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23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44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　林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59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17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乙　部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45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荒　谷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60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18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末　前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46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61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19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乙　部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47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町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62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田　中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48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川　向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63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21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荒　谷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49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荒　谷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64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22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大　平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荒　谷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65</a:t>
                      </a: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回</a:t>
                      </a:r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(H23)</a:t>
                      </a: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71</a:t>
                      </a: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回</a:t>
                      </a:r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(H29)</a:t>
                      </a: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は非対抗戦形式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51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　林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52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荒　谷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72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三 王 １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32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53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 堀 内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73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元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中止</a:t>
                      </a:r>
                      <a:r>
                        <a:rPr kumimoji="1" lang="ja-JP" altLang="en-US" sz="6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（台風）</a:t>
                      </a:r>
                      <a:endParaRPr kumimoji="1" lang="ja-JP" altLang="en-US" sz="6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33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54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　林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中止</a:t>
                      </a:r>
                      <a:r>
                        <a:rPr kumimoji="1" lang="ja-JP" altLang="en-US" sz="6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（コロナ）</a:t>
                      </a:r>
                      <a:endParaRPr kumimoji="1" lang="ja-JP" altLang="en-US" sz="6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55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川　向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３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中止</a:t>
                      </a:r>
                      <a:r>
                        <a:rPr kumimoji="1" lang="ja-JP" altLang="en-US" sz="6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（コロナ）</a:t>
                      </a:r>
                      <a:endParaRPr kumimoji="1" lang="ja-JP" altLang="en-US" sz="6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2517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35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56</a:t>
                      </a: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小　林</a:t>
                      </a: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４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中止</a:t>
                      </a:r>
                      <a:r>
                        <a:rPr kumimoji="1" lang="ja-JP" altLang="en-US" sz="6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（コロナ）</a:t>
                      </a:r>
                      <a:endParaRPr kumimoji="1" lang="ja-JP" altLang="en-US" sz="6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39" marR="91439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  <p:cxnSp>
        <p:nvCxnSpPr>
          <p:cNvPr id="26" name="直線コネクタ 25"/>
          <p:cNvCxnSpPr/>
          <p:nvPr/>
        </p:nvCxnSpPr>
        <p:spPr>
          <a:xfrm flipH="1">
            <a:off x="3229562" y="5591057"/>
            <a:ext cx="5859" cy="2429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2987320" y="11729392"/>
            <a:ext cx="2241550" cy="681038"/>
          </a:xfrm>
        </p:spPr>
        <p:txBody>
          <a:bodyPr/>
          <a:lstStyle/>
          <a:p>
            <a:pPr>
              <a:defRPr/>
            </a:pPr>
            <a:fld id="{450FE2A1-6826-45E4-A024-A38D3E0BAF8A}" type="slidenum">
              <a:rPr lang="ja-JP" altLang="en-US" sz="1800" b="1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ja-JP" altLang="en-US" sz="1800" b="1" dirty="0">
              <a:solidFill>
                <a:schemeClr val="tx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750" y="1955663"/>
            <a:ext cx="4502305" cy="42427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23" name="直線矢印コネクタ 22"/>
          <p:cNvCxnSpPr/>
          <p:nvPr/>
        </p:nvCxnSpPr>
        <p:spPr>
          <a:xfrm>
            <a:off x="4829880" y="2732333"/>
            <a:ext cx="146019" cy="567965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円/楕円 73"/>
          <p:cNvSpPr/>
          <p:nvPr/>
        </p:nvSpPr>
        <p:spPr>
          <a:xfrm>
            <a:off x="2820091" y="3054092"/>
            <a:ext cx="1351924" cy="1316652"/>
          </a:xfrm>
          <a:prstGeom prst="ellipse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77" name="直線矢印コネクタ 76"/>
          <p:cNvCxnSpPr/>
          <p:nvPr/>
        </p:nvCxnSpPr>
        <p:spPr>
          <a:xfrm flipV="1">
            <a:off x="2306192" y="3734263"/>
            <a:ext cx="460224" cy="28352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1176502" y="3734263"/>
            <a:ext cx="1080121" cy="261610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体育大会会場</a:t>
            </a:r>
            <a:endParaRPr lang="en-US" altLang="ja-JP" sz="1100" b="1" dirty="0" smtClean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079949" y="2342861"/>
            <a:ext cx="953059" cy="26161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臨時駐車場</a:t>
            </a:r>
            <a:endParaRPr lang="en-US" altLang="ja-JP" sz="1100" b="1" dirty="0" smtClean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89" name="直線コネクタ 88"/>
          <p:cNvCxnSpPr/>
          <p:nvPr/>
        </p:nvCxnSpPr>
        <p:spPr>
          <a:xfrm flipH="1" flipV="1">
            <a:off x="4178446" y="3865068"/>
            <a:ext cx="762153" cy="116968"/>
          </a:xfrm>
          <a:prstGeom prst="line">
            <a:avLst/>
          </a:prstGeom>
          <a:ln w="38100">
            <a:solidFill>
              <a:srgbClr val="00B05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 flipH="1">
            <a:off x="4108095" y="5569547"/>
            <a:ext cx="441002" cy="337532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/楕円 24"/>
          <p:cNvSpPr/>
          <p:nvPr/>
        </p:nvSpPr>
        <p:spPr>
          <a:xfrm>
            <a:off x="3491602" y="5907079"/>
            <a:ext cx="493473" cy="264667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7" name="直線コネクタ 26"/>
          <p:cNvCxnSpPr/>
          <p:nvPr/>
        </p:nvCxnSpPr>
        <p:spPr>
          <a:xfrm flipV="1">
            <a:off x="4240438" y="4817935"/>
            <a:ext cx="91907" cy="54521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4341491" y="3923552"/>
            <a:ext cx="207606" cy="894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405290" y="5200822"/>
            <a:ext cx="953059" cy="26161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臨時駐車場</a:t>
            </a:r>
            <a:endParaRPr lang="en-US" altLang="ja-JP" sz="1100" b="1" dirty="0" smtClean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 rot="547200">
            <a:off x="4913975" y="2876240"/>
            <a:ext cx="369541" cy="1090593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4405290" y="3924955"/>
            <a:ext cx="1220199" cy="666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①</a:t>
            </a:r>
            <a:r>
              <a:rPr lang="ja-JP" altLang="en-US" sz="1000" dirty="0" smtClean="0">
                <a:solidFill>
                  <a:schemeClr val="tx1"/>
                </a:solidFill>
              </a:rPr>
              <a:t>イベント広場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（田老町漁協前）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ドッグラン付近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061911" y="5813437"/>
            <a:ext cx="1480377" cy="3480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②</a:t>
            </a:r>
            <a:r>
              <a:rPr lang="ja-JP" altLang="en-US" sz="1000" dirty="0" smtClean="0">
                <a:solidFill>
                  <a:schemeClr val="tx1"/>
                </a:solidFill>
              </a:rPr>
              <a:t>田老野球場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（ゲートボール場付近）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3432448" y="5738313"/>
            <a:ext cx="469479" cy="2491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V="1">
            <a:off x="3873355" y="5328108"/>
            <a:ext cx="372443" cy="42560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 rot="1166834">
            <a:off x="2843313" y="4957620"/>
            <a:ext cx="809604" cy="3707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958" y="2920065"/>
            <a:ext cx="7319483" cy="4249462"/>
          </a:xfrm>
          <a:prstGeom prst="rect">
            <a:avLst/>
          </a:prstGeom>
        </p:spPr>
      </p:pic>
      <p:sp>
        <p:nvSpPr>
          <p:cNvPr id="7171" name="タイトル 1"/>
          <p:cNvSpPr>
            <a:spLocks noGrp="1"/>
          </p:cNvSpPr>
          <p:nvPr>
            <p:ph type="title"/>
          </p:nvPr>
        </p:nvSpPr>
        <p:spPr>
          <a:xfrm>
            <a:off x="2686406" y="490298"/>
            <a:ext cx="4046188" cy="10636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会 場</a:t>
            </a:r>
            <a:r>
              <a:rPr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配</a:t>
            </a:r>
            <a:r>
              <a:rPr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置</a:t>
            </a:r>
            <a:r>
              <a:rPr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</a:t>
            </a: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342" y="9743067"/>
            <a:ext cx="2813845" cy="2197070"/>
          </a:xfrm>
          <a:prstGeom prst="rect">
            <a:avLst/>
          </a:prstGeom>
        </p:spPr>
      </p:pic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2826967" y="11826129"/>
            <a:ext cx="2241550" cy="681038"/>
          </a:xfrm>
        </p:spPr>
        <p:txBody>
          <a:bodyPr/>
          <a:lstStyle/>
          <a:p>
            <a:pPr>
              <a:defRPr/>
            </a:pPr>
            <a:fld id="{450FE2A1-6826-45E4-A024-A38D3E0BAF8A}" type="slidenum">
              <a:rPr lang="ja-JP" altLang="en-US" sz="1800" b="1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ja-JP" altLang="en-US" sz="1800" b="1" dirty="0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97614" y="1908658"/>
            <a:ext cx="9057894" cy="7044161"/>
            <a:chOff x="388221" y="3534940"/>
            <a:chExt cx="9057894" cy="6206388"/>
          </a:xfrm>
        </p:grpSpPr>
        <p:sp>
          <p:nvSpPr>
            <p:cNvPr id="7187" name="テキスト ボックス 23"/>
            <p:cNvSpPr txBox="1">
              <a:spLocks noChangeArrowheads="1"/>
            </p:cNvSpPr>
            <p:nvPr/>
          </p:nvSpPr>
          <p:spPr bwMode="auto">
            <a:xfrm>
              <a:off x="3313219" y="8437000"/>
              <a:ext cx="973729" cy="4616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Arial" panose="020B0604020202020204" pitchFamily="34" charset="0"/>
                </a:rPr>
                <a:t>本部</a:t>
              </a:r>
              <a:endParaRPr lang="en-US" altLang="ja-JP" sz="1200" dirty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Arial" panose="020B0604020202020204" pitchFamily="34" charset="0"/>
                </a:rPr>
                <a:t>放送・救護</a:t>
              </a:r>
            </a:p>
          </p:txBody>
        </p:sp>
        <p:sp>
          <p:nvSpPr>
            <p:cNvPr id="7188" name="テキスト ボックス 24"/>
            <p:cNvSpPr txBox="1">
              <a:spLocks noChangeArrowheads="1"/>
            </p:cNvSpPr>
            <p:nvPr/>
          </p:nvSpPr>
          <p:spPr bwMode="auto">
            <a:xfrm>
              <a:off x="5035024" y="8436704"/>
              <a:ext cx="832410" cy="4619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来</a:t>
              </a:r>
              <a:r>
                <a:rPr lang="ja-JP" altLang="en-US" sz="1200" dirty="0">
                  <a:latin typeface="Arial" panose="020B0604020202020204" pitchFamily="34" charset="0"/>
                </a:rPr>
                <a:t>　賓</a:t>
              </a:r>
              <a:endParaRPr lang="en-US" altLang="ja-JP" sz="1200" dirty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>
                <a:latin typeface="Arial" panose="020B0604020202020204" pitchFamily="34" charset="0"/>
              </a:endParaRPr>
            </a:p>
          </p:txBody>
        </p:sp>
        <p:sp>
          <p:nvSpPr>
            <p:cNvPr id="7192" name="テキスト ボックス 21"/>
            <p:cNvSpPr txBox="1">
              <a:spLocks noChangeArrowheads="1"/>
            </p:cNvSpPr>
            <p:nvPr/>
          </p:nvSpPr>
          <p:spPr bwMode="auto">
            <a:xfrm>
              <a:off x="3318566" y="8913458"/>
              <a:ext cx="930724" cy="2762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Arial" panose="020B0604020202020204" pitchFamily="34" charset="0"/>
                </a:rPr>
                <a:t>受　　付</a:t>
              </a:r>
              <a:endParaRPr lang="en-US" altLang="ja-JP" sz="1200" dirty="0">
                <a:latin typeface="Arial" panose="020B0604020202020204" pitchFamily="34" charset="0"/>
              </a:endParaRPr>
            </a:p>
          </p:txBody>
        </p:sp>
        <p:sp>
          <p:nvSpPr>
            <p:cNvPr id="7193" name="テキスト ボックス 25"/>
            <p:cNvSpPr txBox="1">
              <a:spLocks noChangeArrowheads="1"/>
            </p:cNvSpPr>
            <p:nvPr/>
          </p:nvSpPr>
          <p:spPr bwMode="auto">
            <a:xfrm>
              <a:off x="2641287" y="9443039"/>
              <a:ext cx="2733738" cy="29828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b="1" dirty="0" smtClean="0">
                  <a:latin typeface="Arial" panose="020B0604020202020204" pitchFamily="34" charset="0"/>
                </a:rPr>
                <a:t>競技参加の受付はこちらです。</a:t>
              </a:r>
              <a:endParaRPr lang="ja-JP" altLang="en-US" sz="1600" b="1" dirty="0">
                <a:latin typeface="Arial" panose="020B0604020202020204" pitchFamily="34" charset="0"/>
              </a:endParaRPr>
            </a:p>
          </p:txBody>
        </p:sp>
        <p:sp>
          <p:nvSpPr>
            <p:cNvPr id="27" name="下矢印 26"/>
            <p:cNvSpPr/>
            <p:nvPr/>
          </p:nvSpPr>
          <p:spPr>
            <a:xfrm rot="14444176">
              <a:off x="3074381" y="9107689"/>
              <a:ext cx="99318" cy="342441"/>
            </a:xfrm>
            <a:prstGeom prst="downArrow">
              <a:avLst>
                <a:gd name="adj1" fmla="val 32353"/>
                <a:gd name="adj2" fmla="val 7647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  <p:sp>
          <p:nvSpPr>
            <p:cNvPr id="7201" name="テキスト ボックス 25"/>
            <p:cNvSpPr txBox="1">
              <a:spLocks noChangeArrowheads="1"/>
            </p:cNvSpPr>
            <p:nvPr/>
          </p:nvSpPr>
          <p:spPr bwMode="auto">
            <a:xfrm>
              <a:off x="5867434" y="8893044"/>
              <a:ext cx="830511" cy="4616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賞　品</a:t>
              </a:r>
              <a:endParaRPr lang="en-US" altLang="ja-JP" sz="1200" dirty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>
                <a:latin typeface="Arial" panose="020B0604020202020204" pitchFamily="34" charset="0"/>
              </a:endParaRPr>
            </a:p>
          </p:txBody>
        </p:sp>
        <p:sp>
          <p:nvSpPr>
            <p:cNvPr id="36" name="テキスト ボックス 25"/>
            <p:cNvSpPr txBox="1">
              <a:spLocks noChangeArrowheads="1"/>
            </p:cNvSpPr>
            <p:nvPr/>
          </p:nvSpPr>
          <p:spPr bwMode="auto">
            <a:xfrm>
              <a:off x="5867434" y="8431379"/>
              <a:ext cx="830511" cy="4616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大会役員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>
                <a:latin typeface="Arial" panose="020B0604020202020204" pitchFamily="34" charset="0"/>
              </a:endParaRPr>
            </a:p>
          </p:txBody>
        </p:sp>
        <p:sp>
          <p:nvSpPr>
            <p:cNvPr id="7186" name="テキスト ボックス 22"/>
            <p:cNvSpPr txBox="1">
              <a:spLocks noChangeArrowheads="1"/>
            </p:cNvSpPr>
            <p:nvPr/>
          </p:nvSpPr>
          <p:spPr bwMode="auto">
            <a:xfrm>
              <a:off x="7288802" y="8400036"/>
              <a:ext cx="690137" cy="5694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炬</a:t>
              </a:r>
              <a:r>
                <a:rPr lang="ja-JP" altLang="en-US" sz="1200" dirty="0">
                  <a:latin typeface="Arial" panose="020B0604020202020204" pitchFamily="34" charset="0"/>
                </a:rPr>
                <a:t>火</a:t>
              </a:r>
              <a:r>
                <a:rPr lang="ja-JP" altLang="en-US" sz="1200" dirty="0" smtClean="0">
                  <a:latin typeface="Arial" panose="020B0604020202020204" pitchFamily="34" charset="0"/>
                </a:rPr>
                <a:t>台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>
                <a:latin typeface="Arial" panose="020B0604020202020204" pitchFamily="34" charset="0"/>
              </a:endParaRPr>
            </a:p>
          </p:txBody>
        </p:sp>
        <p:sp>
          <p:nvSpPr>
            <p:cNvPr id="55" name="テキスト ボックス 22"/>
            <p:cNvSpPr txBox="1">
              <a:spLocks noChangeArrowheads="1"/>
            </p:cNvSpPr>
            <p:nvPr/>
          </p:nvSpPr>
          <p:spPr bwMode="auto">
            <a:xfrm>
              <a:off x="5617081" y="3557310"/>
              <a:ext cx="694123" cy="5694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三王１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>
                <a:latin typeface="Arial" panose="020B0604020202020204" pitchFamily="34" charset="0"/>
              </a:endParaRPr>
            </a:p>
          </p:txBody>
        </p:sp>
        <p:sp>
          <p:nvSpPr>
            <p:cNvPr id="7168" name="テキスト ボックス 7167"/>
            <p:cNvSpPr txBox="1"/>
            <p:nvPr/>
          </p:nvSpPr>
          <p:spPr>
            <a:xfrm>
              <a:off x="8953672" y="4783862"/>
              <a:ext cx="492443" cy="207225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en-US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kumimoji="1" lang="ja-JP" altLang="en-US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国道　側　</a:t>
              </a:r>
              <a:r>
                <a:rPr lang="en-US" altLang="ja-JP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endPara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6" name="テキスト ボックス 22"/>
            <p:cNvSpPr txBox="1">
              <a:spLocks noChangeArrowheads="1"/>
            </p:cNvSpPr>
            <p:nvPr/>
          </p:nvSpPr>
          <p:spPr bwMode="auto">
            <a:xfrm>
              <a:off x="4008156" y="3534940"/>
              <a:ext cx="717030" cy="5694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小林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田</a:t>
              </a:r>
              <a:r>
                <a:rPr lang="ja-JP" altLang="en-US" sz="1200" dirty="0">
                  <a:latin typeface="Arial" panose="020B0604020202020204" pitchFamily="34" charset="0"/>
                </a:rPr>
                <a:t>の</a:t>
              </a:r>
              <a:r>
                <a:rPr lang="ja-JP" altLang="en-US" sz="1200" dirty="0" smtClean="0">
                  <a:latin typeface="Arial" panose="020B0604020202020204" pitchFamily="34" charset="0"/>
                </a:rPr>
                <a:t>沢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館が森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</p:txBody>
        </p:sp>
        <p:sp>
          <p:nvSpPr>
            <p:cNvPr id="40" name="テキスト ボックス 22"/>
            <p:cNvSpPr txBox="1">
              <a:spLocks noChangeArrowheads="1"/>
            </p:cNvSpPr>
            <p:nvPr/>
          </p:nvSpPr>
          <p:spPr bwMode="auto">
            <a:xfrm>
              <a:off x="1290669" y="3826638"/>
              <a:ext cx="1197193" cy="5694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Arial" panose="020B0604020202020204" pitchFamily="34" charset="0"/>
                </a:rPr>
                <a:t>末前・青倉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神田・養呂地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小田代</a:t>
              </a:r>
              <a:endParaRPr lang="en-US" altLang="ja-JP" sz="1200" dirty="0">
                <a:latin typeface="Arial" panose="020B0604020202020204" pitchFamily="34" charset="0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388221" y="4747389"/>
              <a:ext cx="492443" cy="299921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en-US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田老一中体育館　</a:t>
              </a:r>
              <a:r>
                <a:rPr kumimoji="1" lang="ja-JP" altLang="en-US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側　</a:t>
              </a:r>
              <a:r>
                <a:rPr lang="en-US" altLang="ja-JP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endPara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" name="テキスト ボックス 22"/>
            <p:cNvSpPr txBox="1">
              <a:spLocks noChangeArrowheads="1"/>
            </p:cNvSpPr>
            <p:nvPr/>
          </p:nvSpPr>
          <p:spPr bwMode="auto">
            <a:xfrm>
              <a:off x="2562783" y="3548138"/>
              <a:ext cx="638124" cy="5694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樫内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>
                <a:latin typeface="Arial" panose="020B0604020202020204" pitchFamily="34" charset="0"/>
              </a:endParaRPr>
            </a:p>
          </p:txBody>
        </p:sp>
        <p:sp>
          <p:nvSpPr>
            <p:cNvPr id="57" name="テキスト ボックス 22"/>
            <p:cNvSpPr txBox="1">
              <a:spLocks noChangeArrowheads="1"/>
            </p:cNvSpPr>
            <p:nvPr/>
          </p:nvSpPr>
          <p:spPr bwMode="auto">
            <a:xfrm>
              <a:off x="7863915" y="4179735"/>
              <a:ext cx="756603" cy="5694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小堀内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Arial" panose="020B0604020202020204" pitchFamily="34" charset="0"/>
              </a:endParaRPr>
            </a:p>
          </p:txBody>
        </p:sp>
        <p:sp>
          <p:nvSpPr>
            <p:cNvPr id="58" name="テキスト ボックス 22"/>
            <p:cNvSpPr txBox="1">
              <a:spLocks noChangeArrowheads="1"/>
            </p:cNvSpPr>
            <p:nvPr/>
          </p:nvSpPr>
          <p:spPr bwMode="auto">
            <a:xfrm>
              <a:off x="8140407" y="4829345"/>
              <a:ext cx="875937" cy="5694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水沢・摂待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摂待</a:t>
              </a:r>
              <a:r>
                <a:rPr lang="ja-JP" altLang="en-US" sz="1200" dirty="0">
                  <a:latin typeface="Arial" panose="020B0604020202020204" pitchFamily="34" charset="0"/>
                </a:rPr>
                <a:t>和</a:t>
              </a:r>
              <a:r>
                <a:rPr lang="ja-JP" altLang="en-US" sz="1200" dirty="0" smtClean="0">
                  <a:latin typeface="Arial" panose="020B0604020202020204" pitchFamily="34" charset="0"/>
                </a:rPr>
                <a:t>野畑</a:t>
              </a:r>
              <a:endParaRPr lang="en-US" altLang="ja-JP" sz="1200" dirty="0">
                <a:latin typeface="Arial" panose="020B0604020202020204" pitchFamily="34" charset="0"/>
              </a:endParaRPr>
            </a:p>
          </p:txBody>
        </p:sp>
        <p:sp>
          <p:nvSpPr>
            <p:cNvPr id="52" name="テキスト ボックス 23"/>
            <p:cNvSpPr txBox="1">
              <a:spLocks noChangeArrowheads="1"/>
            </p:cNvSpPr>
            <p:nvPr/>
          </p:nvSpPr>
          <p:spPr bwMode="auto">
            <a:xfrm>
              <a:off x="4286948" y="8437001"/>
              <a:ext cx="760636" cy="4616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本　部</a:t>
              </a:r>
              <a:endParaRPr lang="en-US" altLang="ja-JP" sz="1200" dirty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200" dirty="0">
                <a:latin typeface="Arial" panose="020B0604020202020204" pitchFamily="34" charset="0"/>
              </a:endParaRPr>
            </a:p>
          </p:txBody>
        </p:sp>
        <p:sp>
          <p:nvSpPr>
            <p:cNvPr id="88" name="テキスト ボックス 22"/>
            <p:cNvSpPr txBox="1">
              <a:spLocks noChangeArrowheads="1"/>
            </p:cNvSpPr>
            <p:nvPr/>
          </p:nvSpPr>
          <p:spPr bwMode="auto">
            <a:xfrm>
              <a:off x="3275828" y="3534940"/>
              <a:ext cx="669918" cy="5694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大平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>
                <a:latin typeface="Arial" panose="020B0604020202020204" pitchFamily="34" charset="0"/>
              </a:endParaRPr>
            </a:p>
          </p:txBody>
        </p:sp>
        <p:sp>
          <p:nvSpPr>
            <p:cNvPr id="89" name="テキスト ボックス 22"/>
            <p:cNvSpPr txBox="1">
              <a:spLocks noChangeArrowheads="1"/>
            </p:cNvSpPr>
            <p:nvPr/>
          </p:nvSpPr>
          <p:spPr bwMode="auto">
            <a:xfrm>
              <a:off x="4800107" y="3548138"/>
              <a:ext cx="718034" cy="5694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下荒谷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Arial" panose="020B0604020202020204" pitchFamily="34" charset="0"/>
              </a:endParaRPr>
            </a:p>
          </p:txBody>
        </p:sp>
        <p:sp>
          <p:nvSpPr>
            <p:cNvPr id="90" name="テキスト ボックス 22"/>
            <p:cNvSpPr txBox="1">
              <a:spLocks noChangeArrowheads="1"/>
            </p:cNvSpPr>
            <p:nvPr/>
          </p:nvSpPr>
          <p:spPr bwMode="auto">
            <a:xfrm>
              <a:off x="6421149" y="3560164"/>
              <a:ext cx="635621" cy="5694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三王２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ja-JP" sz="1200" dirty="0">
                <a:latin typeface="Arial" panose="020B0604020202020204" pitchFamily="34" charset="0"/>
              </a:endParaRPr>
            </a:p>
          </p:txBody>
        </p:sp>
        <p:sp>
          <p:nvSpPr>
            <p:cNvPr id="91" name="テキスト ボックス 22"/>
            <p:cNvSpPr txBox="1">
              <a:spLocks noChangeArrowheads="1"/>
            </p:cNvSpPr>
            <p:nvPr/>
          </p:nvSpPr>
          <p:spPr bwMode="auto">
            <a:xfrm>
              <a:off x="7166715" y="3566483"/>
              <a:ext cx="1075501" cy="5694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和野・新田平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 smtClean="0">
                  <a:latin typeface="Arial" panose="020B0604020202020204" pitchFamily="34" charset="0"/>
                </a:rPr>
                <a:t>新田・重津部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Arial" panose="020B0604020202020204" pitchFamily="34" charset="0"/>
                </a:rPr>
                <a:t>青野滝</a:t>
              </a:r>
              <a:endParaRPr lang="en-US" altLang="ja-JP" sz="1200" dirty="0" smtClean="0">
                <a:latin typeface="Arial" panose="020B0604020202020204" pitchFamily="34" charset="0"/>
              </a:endParaRPr>
            </a:p>
          </p:txBody>
        </p:sp>
      </p:grpSp>
      <p:sp>
        <p:nvSpPr>
          <p:cNvPr id="9" name="正方形/長方形 8"/>
          <p:cNvSpPr/>
          <p:nvPr/>
        </p:nvSpPr>
        <p:spPr>
          <a:xfrm>
            <a:off x="3294184" y="8937750"/>
            <a:ext cx="3204434" cy="6088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田老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公民館　側　</a:t>
            </a:r>
            <a:r>
              <a:rPr lang="en-US" altLang="ja-JP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32382" y="6682581"/>
            <a:ext cx="1235744" cy="758524"/>
          </a:xfrm>
          <a:prstGeom prst="roundRect">
            <a:avLst>
              <a:gd name="adj" fmla="val 50000"/>
            </a:avLst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ja-JP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選　　　手</a:t>
            </a:r>
            <a:endParaRPr lang="en-US" altLang="ja-JP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ja-JP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集合</a:t>
            </a:r>
            <a:r>
              <a:rPr lang="ja-JP" altLang="en-US" sz="1200" dirty="0" smtClean="0">
                <a:solidFill>
                  <a:schemeClr val="tx1"/>
                </a:solidFill>
                <a:latin typeface="Arial" panose="020B0604020202020204" pitchFamily="34" charset="0"/>
              </a:rPr>
              <a:t>場所</a:t>
            </a:r>
            <a:endParaRPr lang="en-US" altLang="ja-JP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77210" y="9570674"/>
            <a:ext cx="4803510" cy="22554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≪トイレについて≫</a:t>
            </a:r>
            <a:endParaRPr lang="en-US" altLang="ja-JP" sz="16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「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田老公民館」、「一中体育館」を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ご利用ください。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≪喫煙について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≫</a:t>
            </a:r>
            <a:endParaRPr lang="en-US" altLang="ja-JP" sz="16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学校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敷地内は全て禁煙🚭となっております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田老公民館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、校門付近に灰皿を用意しますので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、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そちら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利用を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お願いします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≪駐車場について</a:t>
            </a:r>
            <a:r>
              <a:rPr lang="ja-JP" altLang="en-US" sz="14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≫</a:t>
            </a:r>
            <a:endParaRPr lang="en-US" altLang="ja-JP" sz="14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ページに記載していますのでそちらを確認ください。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endParaRPr lang="en-US" altLang="ja-JP" sz="14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3" name="テキスト ボックス 22"/>
          <p:cNvSpPr txBox="1">
            <a:spLocks noChangeArrowheads="1"/>
          </p:cNvSpPr>
          <p:nvPr/>
        </p:nvSpPr>
        <p:spPr bwMode="auto">
          <a:xfrm>
            <a:off x="8529911" y="4186418"/>
            <a:ext cx="369332" cy="8763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eaVert"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Arial" panose="020B0604020202020204" pitchFamily="34" charset="0"/>
              </a:rPr>
              <a:t>自由観覧</a:t>
            </a:r>
          </a:p>
        </p:txBody>
      </p:sp>
      <p:sp>
        <p:nvSpPr>
          <p:cNvPr id="34" name="テキスト ボックス 22"/>
          <p:cNvSpPr txBox="1">
            <a:spLocks noChangeArrowheads="1"/>
          </p:cNvSpPr>
          <p:nvPr/>
        </p:nvSpPr>
        <p:spPr bwMode="auto">
          <a:xfrm>
            <a:off x="1083153" y="2961905"/>
            <a:ext cx="369332" cy="8763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eaVert"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Arial" panose="020B0604020202020204" pitchFamily="34" charset="0"/>
              </a:rPr>
              <a:t>自由観覧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584633" y="7512048"/>
            <a:ext cx="1657815" cy="508446"/>
          </a:xfrm>
          <a:prstGeom prst="roundRect">
            <a:avLst>
              <a:gd name="adj" fmla="val 21537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吹奏楽部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（宮古北高校・田老一中）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704985" y="7449399"/>
            <a:ext cx="1395932" cy="687887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図 17" descr="P1050122.JPG"/>
          <p:cNvPicPr>
            <a:picLocks noChangeAspect="1"/>
          </p:cNvPicPr>
          <p:nvPr/>
        </p:nvPicPr>
        <p:blipFill>
          <a:blip r:embed="rId3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44" y="8417024"/>
            <a:ext cx="3519972" cy="2641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テキスト ボックス 12"/>
          <p:cNvSpPr txBox="1">
            <a:spLocks noChangeArrowheads="1"/>
          </p:cNvSpPr>
          <p:nvPr/>
        </p:nvSpPr>
        <p:spPr bwMode="auto">
          <a:xfrm>
            <a:off x="1344613" y="1504950"/>
            <a:ext cx="6986587" cy="302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宮古市民歌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（森・川・海のみやこ）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作詞　　工　藤　和　久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作曲　　石　若　雅　弥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一　大海のぞむ　陸中の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朝日に港　明けてゆく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浄土ヶ浜の　大空に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うみねこ歌う　平和郷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森・川・海　きらめいて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森・川・海　うるわしく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自然と人との　未来を創る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みんなが　やすらぐ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このまち　みやこ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二　清いせせらぎ　閉伊の川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命の泉　わきいでる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ふるさと目指す　鮭のむれ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銀鱗おどる　まぶしさよ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森・川・海　幸多く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森・川・海　ありがとう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惠みと産業　豊かに育つ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みんなが　やすらぐ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このまち　みやこ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三　緑豊かな　山なみに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歴史と文化　花かおる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若葉をゆらす　そよ風に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あしたの夢を　えがくのだ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森・川・海　おだやかに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森・川・海　すこやかに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市民と市民の　絆もかたい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みんなが　やすらぐ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このまち　みやこ</a:t>
            </a:r>
            <a:endParaRPr lang="ja-JP" altLang="en-US" sz="1400" dirty="0"/>
          </a:p>
        </p:txBody>
      </p:sp>
      <p:sp>
        <p:nvSpPr>
          <p:cNvPr id="9220" name="テキスト ボックス 7"/>
          <p:cNvSpPr txBox="1">
            <a:spLocks noChangeArrowheads="1"/>
          </p:cNvSpPr>
          <p:nvPr/>
        </p:nvSpPr>
        <p:spPr bwMode="auto">
          <a:xfrm>
            <a:off x="1344613" y="4887913"/>
            <a:ext cx="6986587" cy="2951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旧田老町民歌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（ふるさと田老愛唱歌）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作詞　　駒　井　雅　三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作曲　　本　田　幸　八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一　ひなを抱えし　海ねこの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愛のさけびに　朝明けて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埠頭に鉱山に　生気満つ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心も躍る　この歩み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我らは誇る　我が田老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二　山には山の　いとなみを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海には海の　なりわいを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天恵ここに　実りたる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新興の旗　うち振り</a:t>
            </a:r>
            <a:r>
              <a:rPr lang="ja-JP" altLang="en-US" sz="13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我らは讃えん　我が田老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三　理想の町の　民として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常に文化の　さきがけを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堂々行かん　灯をかかげ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清く明るく　人和して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我らは歌う　我が田老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四　手をとり共に　幾度か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津波の中に　起ち上がり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いま楽園を　築きたる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世紀の偉業　仰ぎみよ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我らは愛す　我が田老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12568" y="8197850"/>
            <a:ext cx="4176465" cy="280076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ご不明な点がございましたら、お手数ですが下記まで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ご連絡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ください。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　また、本プログラムについては宮古市ホームページの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検索（田老総合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事務所　地域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振興係⇒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イベント情報⇒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第７３回田老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地区体育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大会）で見る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こともできます。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田老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地区体育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大会実行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委員会事務局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田老総合事務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所内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　電話　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８７－２９７１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2856384" y="11766825"/>
            <a:ext cx="2241550" cy="681038"/>
          </a:xfrm>
        </p:spPr>
        <p:txBody>
          <a:bodyPr/>
          <a:lstStyle/>
          <a:p>
            <a:pPr>
              <a:defRPr/>
            </a:pPr>
            <a:r>
              <a:rPr lang="ja-JP" altLang="en-US" sz="1800" b="1" dirty="0">
                <a:solidFill>
                  <a:schemeClr val="tx1"/>
                </a:solidFill>
              </a:rPr>
              <a:t>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競技プログラム2 [互換モード]" id="{E987824B-AE28-4450-8C2C-B0A0FAED6C68}" vid="{88C3B4A5-395B-4B21-9DFE-3141A3DC56A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競技プログラム2</Template>
  <TotalTime>11231</TotalTime>
  <Words>1136</Words>
  <Application>Microsoft Office PowerPoint</Application>
  <PresentationFormat>A3 297x420 mm</PresentationFormat>
  <Paragraphs>607</Paragraphs>
  <Slides>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8" baseType="lpstr">
      <vt:lpstr>HGP創英角ｺﾞｼｯｸUB</vt:lpstr>
      <vt:lpstr>HGP創英角ﾎﾟｯﾌﾟ体</vt:lpstr>
      <vt:lpstr>HGS創英角ｺﾞｼｯｸUB</vt:lpstr>
      <vt:lpstr>HGS創英角ﾎﾟｯﾌﾟ体</vt:lpstr>
      <vt:lpstr>HG丸ｺﾞｼｯｸM-PRO</vt:lpstr>
      <vt:lpstr>HG創英角ｺﾞｼｯｸUB</vt:lpstr>
      <vt:lpstr>Meiryo UI</vt:lpstr>
      <vt:lpstr>ＭＳ Ｐゴシック</vt:lpstr>
      <vt:lpstr>ＭＳ ゴシック</vt:lpstr>
      <vt:lpstr>Arial</vt:lpstr>
      <vt:lpstr>Calibri</vt:lpstr>
      <vt:lpstr>Office テーマ</vt:lpstr>
      <vt:lpstr>ねらい…生涯スポーツの推進と健康増進、地区住民相互の親睦と 　　　　　 交流、地域連帯感の高揚をはかる</vt:lpstr>
      <vt:lpstr>第７３回田老地区体育大会競技種目</vt:lpstr>
      <vt:lpstr>PowerPoint プレゼンテーション</vt:lpstr>
      <vt:lpstr>PowerPoint プレゼンテーション</vt:lpstr>
      <vt:lpstr>会 場 配 置 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テーマ『起ち上がろう　ふるさと田老復興大運動会』 　　　 ねらい…生涯スポーツの推進と健康増進、地区民相互の親睦と交流、地域連帯感の高揚を 　　　 　　　　   ねらいとします。 　　　   と　き…平成２６年１０月１２日（日） 　　　　ところ…田老第一中学校校庭   　　　　　　 （雨天のときは、グリーンピア三陸みやこ多目的アリーナで内容を一部変更して実施）  　 　   　   　　　招　待：岩手県八幡平市（姉妹都市） 　　　　　　　　 主　催：田老地区体育大会実行委員会 　 　　    　  　　共　催：宮古市・宮古市教育委員会 　 　　 　   　  　主　管：宮古市田老総合事務所 　 　　 　　   　  後　援：田老地域協議会、田老地区自治会連合会、田老スポーツ振興会、 　　　　　　　　　　　　 田老町漁業協同組合、新岩手農業協同組合宮古中央支所、宮古商工会議所、 　　　　　　　　　　　 （財）宮古市体育協会 　　　　※本事業の経費は、宮古市地域創造基金の補助金及び田老スポーツ振興会の助成金により賄われて 　　　　います。</dc:title>
  <dc:creator>三浦 志津香</dc:creator>
  <cp:lastModifiedBy>上坂 春樹</cp:lastModifiedBy>
  <cp:revision>516</cp:revision>
  <cp:lastPrinted>2023-09-24T05:41:30Z</cp:lastPrinted>
  <dcterms:created xsi:type="dcterms:W3CDTF">2014-09-06T01:13:38Z</dcterms:created>
  <dcterms:modified xsi:type="dcterms:W3CDTF">2023-09-24T10:06:12Z</dcterms:modified>
</cp:coreProperties>
</file>